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4" r:id="rId1"/>
  </p:sldMasterIdLst>
  <p:notesMasterIdLst>
    <p:notesMasterId r:id="rId31"/>
  </p:notesMasterIdLst>
  <p:sldIdLst>
    <p:sldId id="310" r:id="rId2"/>
    <p:sldId id="268" r:id="rId3"/>
    <p:sldId id="274" r:id="rId4"/>
    <p:sldId id="285" r:id="rId5"/>
    <p:sldId id="293" r:id="rId6"/>
    <p:sldId id="302" r:id="rId7"/>
    <p:sldId id="296" r:id="rId8"/>
    <p:sldId id="288" r:id="rId9"/>
    <p:sldId id="269" r:id="rId10"/>
    <p:sldId id="270" r:id="rId11"/>
    <p:sldId id="286" r:id="rId12"/>
    <p:sldId id="319" r:id="rId13"/>
    <p:sldId id="283" r:id="rId14"/>
    <p:sldId id="287" r:id="rId15"/>
    <p:sldId id="279" r:id="rId16"/>
    <p:sldId id="295" r:id="rId17"/>
    <p:sldId id="313" r:id="rId18"/>
    <p:sldId id="320" r:id="rId19"/>
    <p:sldId id="312" r:id="rId20"/>
    <p:sldId id="267" r:id="rId21"/>
    <p:sldId id="290" r:id="rId22"/>
    <p:sldId id="299" r:id="rId23"/>
    <p:sldId id="321" r:id="rId24"/>
    <p:sldId id="311" r:id="rId25"/>
    <p:sldId id="314" r:id="rId26"/>
    <p:sldId id="315" r:id="rId27"/>
    <p:sldId id="316" r:id="rId28"/>
    <p:sldId id="317" r:id="rId29"/>
    <p:sldId id="318" r:id="rId30"/>
  </p:sldIdLst>
  <p:sldSz cx="9144000" cy="6858000" type="screen4x3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696"/>
    <a:srgbClr val="3D6AA1"/>
    <a:srgbClr val="336699"/>
    <a:srgbClr val="E7F6FF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52"/>
    <p:restoredTop sz="88285" autoAdjust="0"/>
  </p:normalViewPr>
  <p:slideViewPr>
    <p:cSldViewPr>
      <p:cViewPr varScale="1">
        <p:scale>
          <a:sx n="75" d="100"/>
          <a:sy n="75" d="100"/>
        </p:scale>
        <p:origin x="109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CFD4C68-7AAA-432A-9979-F9E69D791D76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4913" y="704850"/>
            <a:ext cx="4692650" cy="35194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087BCB1-B548-41D2-B269-6FB0AA4F2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777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9EBF7-A1E4-4483-B50A-C4BFBB2A4E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685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87BCB1-B548-41D2-B269-6FB0AA4F25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146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87BCB1-B548-41D2-B269-6FB0AA4F25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905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31" y="1449146"/>
            <a:ext cx="7526338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8831" y="5280847"/>
            <a:ext cx="7526338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5EDDC-ED29-4026-97F5-8AB4D275CD2B}" type="datetimeFigureOut">
              <a:rPr lang="en-US" smtClean="0"/>
              <a:pPr/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949C-538D-4F5F-BDE5-BE2B3F0E2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740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800600"/>
            <a:ext cx="752633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9144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5367338"/>
            <a:ext cx="7526337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5EDDC-ED29-4026-97F5-8AB4D275CD2B}" type="datetimeFigureOut">
              <a:rPr lang="en-US" smtClean="0"/>
              <a:pPr/>
              <a:t>5/5/2017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949C-538D-4F5F-BDE5-BE2B3F0E2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721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485107" y="1338479"/>
            <a:ext cx="4749312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573" y="1495525"/>
            <a:ext cx="442038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1226" y="4700702"/>
            <a:ext cx="4418727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398884" y="1338479"/>
            <a:ext cx="3302316" cy="4075464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5EDDC-ED29-4026-97F5-8AB4D275CD2B}" type="datetimeFigureOut">
              <a:rPr lang="en-US" smtClean="0"/>
              <a:pPr/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949C-538D-4F5F-BDE5-BE2B3F0E2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587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855663" y="2286585"/>
            <a:ext cx="3671336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017816" y="2435956"/>
            <a:ext cx="328689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16450" y="2286000"/>
            <a:ext cx="3671888" cy="2300288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5EDDC-ED29-4026-97F5-8AB4D275CD2B}" type="datetimeFigureOut">
              <a:rPr lang="en-US" smtClean="0"/>
              <a:pPr/>
              <a:t>5/5/2017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949C-538D-4F5F-BDE5-BE2B3F0E2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59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5EDDC-ED29-4026-97F5-8AB4D275CD2B}" type="datetimeFigureOut">
              <a:rPr lang="en-US" smtClean="0"/>
              <a:pPr/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949C-538D-4F5F-BDE5-BE2B3F0E2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0138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5752238" y="446089"/>
            <a:ext cx="3391762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AutoShape 4"/>
          <p:cNvSpPr>
            <a:spLocks noChangeAspect="1" noChangeArrowheads="1" noTextEdit="1"/>
          </p:cNvSpPr>
          <p:nvPr/>
        </p:nvSpPr>
        <p:spPr bwMode="auto">
          <a:xfrm>
            <a:off x="5233988" y="0"/>
            <a:ext cx="3910012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37655" y="586171"/>
            <a:ext cx="1701800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4862" y="446089"/>
            <a:ext cx="4947376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5EDDC-ED29-4026-97F5-8AB4D275CD2B}" type="datetimeFigureOut">
              <a:rPr lang="en-US" smtClean="0"/>
              <a:pPr/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949C-538D-4F5F-BDE5-BE2B3F0E2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117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997" y="2222287"/>
            <a:ext cx="7524003" cy="363651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5EDDC-ED29-4026-97F5-8AB4D275CD2B}" type="datetimeFigureOut">
              <a:rPr lang="en-US" smtClean="0"/>
              <a:pPr/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949C-538D-4F5F-BDE5-BE2B3F0E2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91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0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2951396"/>
            <a:ext cx="7526337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863" y="5281200"/>
            <a:ext cx="7526337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5EDDC-ED29-4026-97F5-8AB4D275CD2B}" type="datetimeFigureOut">
              <a:rPr lang="en-US" smtClean="0"/>
              <a:pPr/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949C-538D-4F5F-BDE5-BE2B3F0E2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22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9996" y="2222287"/>
            <a:ext cx="367072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0" y="2222287"/>
            <a:ext cx="3670720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5EDDC-ED29-4026-97F5-8AB4D275CD2B}" type="datetimeFigureOut">
              <a:rPr lang="en-US" smtClean="0"/>
              <a:pPr/>
              <a:t>5/5/2017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949C-538D-4F5F-BDE5-BE2B3F0E2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06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6" y="2174875"/>
            <a:ext cx="367072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9996" y="2751137"/>
            <a:ext cx="3687391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280" y="2174875"/>
            <a:ext cx="3670720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0" y="2751137"/>
            <a:ext cx="3670720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5EDDC-ED29-4026-97F5-8AB4D275CD2B}" type="datetimeFigureOut">
              <a:rPr lang="en-US" smtClean="0"/>
              <a:pPr/>
              <a:t>5/5/2017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949C-538D-4F5F-BDE5-BE2B3F0E2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8319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5EDDC-ED29-4026-97F5-8AB4D275CD2B}" type="datetimeFigureOut">
              <a:rPr lang="en-US" smtClean="0"/>
              <a:pPr/>
              <a:t>5/5/2017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949C-538D-4F5F-BDE5-BE2B3F0E2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069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5EDDC-ED29-4026-97F5-8AB4D275CD2B}" type="datetimeFigureOut">
              <a:rPr lang="en-US" smtClean="0"/>
              <a:pPr/>
              <a:t>5/5/2017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949C-538D-4F5F-BDE5-BE2B3F0E2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613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804863" y="446086"/>
            <a:ext cx="2660650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46088"/>
            <a:ext cx="2660650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4" y="446087"/>
            <a:ext cx="4689475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2260737"/>
            <a:ext cx="2660650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5EDDC-ED29-4026-97F5-8AB4D275CD2B}" type="datetimeFigureOut">
              <a:rPr lang="en-US" smtClean="0"/>
              <a:pPr/>
              <a:t>5/5/2017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949C-538D-4F5F-BDE5-BE2B3F0E2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933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996" y="727521"/>
            <a:ext cx="350154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573588" y="0"/>
            <a:ext cx="4570412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9996" y="2344684"/>
            <a:ext cx="350154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914357" y="6041361"/>
            <a:ext cx="732659" cy="365125"/>
          </a:xfrm>
        </p:spPr>
        <p:txBody>
          <a:bodyPr/>
          <a:lstStyle/>
          <a:p>
            <a:fld id="{AA65EDDC-ED29-4026-97F5-8AB4D275CD2B}" type="datetimeFigureOut">
              <a:rPr lang="en-US" smtClean="0"/>
              <a:pPr/>
              <a:t>5/5/2017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2797" y="6041361"/>
            <a:ext cx="247156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47017" y="5915887"/>
            <a:ext cx="796616" cy="490599"/>
          </a:xfrm>
        </p:spPr>
        <p:txBody>
          <a:bodyPr/>
          <a:lstStyle/>
          <a:p>
            <a:fld id="{71AD949C-538D-4F5F-BDE5-BE2B3F0E2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1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9997" y="447188"/>
            <a:ext cx="7524003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7" y="2184400"/>
            <a:ext cx="7524003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2797" y="6041361"/>
            <a:ext cx="6289532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1422" y="6041361"/>
            <a:ext cx="993161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AA65EDDC-ED29-4026-97F5-8AB4D275CD2B}" type="datetimeFigureOut">
              <a:rPr lang="en-US" smtClean="0"/>
              <a:pPr/>
              <a:t>5/5/2017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04584" y="5915887"/>
            <a:ext cx="796616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71AD949C-538D-4F5F-BDE5-BE2B3F0E2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9101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  <p:sldLayoutId id="2147484077" r:id="rId13"/>
    <p:sldLayoutId id="2147484078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microsoft.com/office/2007/relationships/hdphoto" Target="../media/hdphoto1.wdp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568" y="381000"/>
            <a:ext cx="1392831" cy="9144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28319" y="1981200"/>
            <a:ext cx="8382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 smtClean="0">
                <a:solidFill>
                  <a:srgbClr val="204696"/>
                </a:solidFill>
                <a:cs typeface="Arial" panose="020B0604020202020204" pitchFamily="34" charset="0"/>
              </a:rPr>
              <a:t>MOOC (Massive Open Online Learning):</a:t>
            </a:r>
          </a:p>
          <a:p>
            <a:pPr algn="r"/>
            <a:r>
              <a:rPr lang="en-US" sz="3600" b="1" dirty="0" smtClean="0">
                <a:solidFill>
                  <a:srgbClr val="204696"/>
                </a:solidFill>
                <a:cs typeface="Arial" panose="020B0604020202020204" pitchFamily="34" charset="0"/>
              </a:rPr>
              <a:t>the New Way of Learning</a:t>
            </a:r>
          </a:p>
          <a:p>
            <a:pPr algn="r"/>
            <a:endParaRPr lang="en-US" b="1" dirty="0" smtClean="0">
              <a:solidFill>
                <a:srgbClr val="204696"/>
              </a:solidFill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233681" y="5029200"/>
            <a:ext cx="91440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rgbClr val="FFFF00"/>
                </a:solidFill>
                <a:cs typeface="Arial" panose="020B0604020202020204" pitchFamily="34" charset="0"/>
              </a:rPr>
              <a:t>Presented by</a:t>
            </a:r>
          </a:p>
          <a:p>
            <a:pPr algn="r"/>
            <a:r>
              <a:rPr lang="en-US" sz="3200" b="1" dirty="0">
                <a:solidFill>
                  <a:srgbClr val="FFFF00"/>
                </a:solidFill>
                <a:cs typeface="Arial" panose="020B0604020202020204" pitchFamily="34" charset="0"/>
              </a:rPr>
              <a:t>Lucyanna M. Pandjaitan</a:t>
            </a:r>
          </a:p>
          <a:p>
            <a:pPr algn="r"/>
            <a:r>
              <a:rPr lang="en-US" sz="3200" b="1" dirty="0">
                <a:solidFill>
                  <a:srgbClr val="FFFF00"/>
                </a:solidFill>
                <a:cs typeface="Arial" panose="020B0604020202020204" pitchFamily="34" charset="0"/>
              </a:rPr>
              <a:t>President Director &amp; CEO </a:t>
            </a:r>
            <a:r>
              <a:rPr lang="en-US" sz="3200" b="1" dirty="0" smtClean="0">
                <a:solidFill>
                  <a:srgbClr val="FFFF00"/>
                </a:solidFill>
                <a:cs typeface="Arial" panose="020B0604020202020204" pitchFamily="34" charset="0"/>
              </a:rPr>
              <a:t>IndonesiaX</a:t>
            </a:r>
          </a:p>
          <a:p>
            <a:pPr algn="r"/>
            <a:endParaRPr lang="en-US" sz="2800" b="1" dirty="0" smtClean="0">
              <a:cs typeface="Arial" panose="020B0604020202020204" pitchFamily="34" charset="0"/>
            </a:endParaRPr>
          </a:p>
          <a:p>
            <a:endParaRPr lang="en-US" sz="1200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86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43202" y="1214024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cs typeface="Arial" panose="020B0604020202020204" pitchFamily="34" charset="0"/>
              </a:rPr>
              <a:t>We aim for 30% Academic and 70% Life Skills</a:t>
            </a:r>
            <a:endParaRPr lang="en-US" sz="2400" dirty="0"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16" name="Title 6"/>
          <p:cNvSpPr txBox="1">
            <a:spLocks/>
          </p:cNvSpPr>
          <p:nvPr/>
        </p:nvSpPr>
        <p:spPr>
          <a:xfrm>
            <a:off x="762000" y="408801"/>
            <a:ext cx="6553200" cy="1020762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smtClean="0">
                <a:solidFill>
                  <a:srgbClr val="3D6AA1"/>
                </a:solidFill>
              </a:rPr>
              <a:t>OUR COURSES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224365"/>
            <a:ext cx="1276762" cy="8382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863522" y="1981200"/>
            <a:ext cx="7322820" cy="4788877"/>
            <a:chOff x="941070" y="1600200"/>
            <a:chExt cx="7322820" cy="478887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l="10000" t="47407" r="10833" b="6666"/>
            <a:stretch/>
          </p:blipFill>
          <p:spPr>
            <a:xfrm>
              <a:off x="941070" y="1600200"/>
              <a:ext cx="7322820" cy="23622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/>
            <a:srcRect l="10000" t="11852" r="10834" b="40741"/>
            <a:stretch/>
          </p:blipFill>
          <p:spPr>
            <a:xfrm>
              <a:off x="941070" y="3950677"/>
              <a:ext cx="7322820" cy="2438400"/>
            </a:xfrm>
            <a:prstGeom prst="rect">
              <a:avLst/>
            </a:prstGeom>
          </p:spPr>
        </p:pic>
      </p:grpSp>
      <p:sp>
        <p:nvSpPr>
          <p:cNvPr id="11" name="Rectangle 10"/>
          <p:cNvSpPr/>
          <p:nvPr/>
        </p:nvSpPr>
        <p:spPr>
          <a:xfrm>
            <a:off x="989251" y="3962400"/>
            <a:ext cx="1467601" cy="2353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b="1" i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Launch: Aug 17, 2015</a:t>
            </a:r>
            <a:endParaRPr lang="en-US" sz="700" b="1" i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818052" y="3971548"/>
            <a:ext cx="1447800" cy="22624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b="1" i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Launch: May 2, 2016</a:t>
            </a:r>
            <a:endParaRPr lang="en-US" sz="700" b="1" i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06443" y="3976166"/>
            <a:ext cx="1447800" cy="22624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b="1" i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Launch: Aug 17, 2015</a:t>
            </a:r>
            <a:endParaRPr lang="en-US" sz="700" b="1" i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425602" y="3971548"/>
            <a:ext cx="1447800" cy="22624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b="1" i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Launch: Aug 17, 2016</a:t>
            </a:r>
            <a:endParaRPr lang="en-US" sz="700" b="1" i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89252" y="6381226"/>
            <a:ext cx="1467600" cy="22624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b="1" i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700" b="1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700" b="1" i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Launched: Feb 14, 2017</a:t>
            </a:r>
            <a:endParaRPr lang="en-US" sz="700" b="1" i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820360" y="6381226"/>
            <a:ext cx="1515573" cy="2142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b="1" i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Launched: Feb 14, 2017</a:t>
            </a:r>
            <a:endParaRPr lang="en-US" sz="700" b="1" i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606443" y="6369192"/>
            <a:ext cx="1371600" cy="22624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b="1" i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Launch: Aug 17, 2015</a:t>
            </a:r>
            <a:endParaRPr lang="en-US" sz="700" b="1" i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415442" y="6404317"/>
            <a:ext cx="1371600" cy="22624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b="1" i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Launch: Feb 14, 2016</a:t>
            </a:r>
            <a:endParaRPr lang="en-US" sz="700" b="1" i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33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43202" y="1214024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cs typeface="Arial" panose="020B0604020202020204" pitchFamily="34" charset="0"/>
              </a:rPr>
              <a:t>We aim for 30% Academic and 70% Life Skills</a:t>
            </a:r>
            <a:endParaRPr lang="en-US" sz="2400" dirty="0"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7" name="Title 6"/>
          <p:cNvSpPr txBox="1">
            <a:spLocks/>
          </p:cNvSpPr>
          <p:nvPr/>
        </p:nvSpPr>
        <p:spPr>
          <a:xfrm>
            <a:off x="762000" y="408801"/>
            <a:ext cx="6553200" cy="1020762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smtClean="0">
                <a:solidFill>
                  <a:srgbClr val="3D6AA1"/>
                </a:solidFill>
              </a:rPr>
              <a:t>OUR COURSES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224365"/>
            <a:ext cx="1276762" cy="8382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792480" y="2057400"/>
            <a:ext cx="7322820" cy="4706815"/>
            <a:chOff x="954425" y="1600200"/>
            <a:chExt cx="7322820" cy="470681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l="10000" t="13333" r="10834" b="40741"/>
            <a:stretch/>
          </p:blipFill>
          <p:spPr>
            <a:xfrm>
              <a:off x="954425" y="1600200"/>
              <a:ext cx="7322820" cy="23622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/>
            <a:srcRect l="10000" t="11852" r="10834" b="42222"/>
            <a:stretch/>
          </p:blipFill>
          <p:spPr>
            <a:xfrm>
              <a:off x="954425" y="3944815"/>
              <a:ext cx="7322820" cy="2362200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2717702" y="4038600"/>
            <a:ext cx="1371600" cy="22624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b="1" i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Launch: May 2, 2016</a:t>
            </a:r>
            <a:endParaRPr lang="en-US" sz="700" b="1" i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05066" y="4038600"/>
            <a:ext cx="1371600" cy="22624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b="1" i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Launch: Mar 14, 2016</a:t>
            </a:r>
            <a:endParaRPr lang="en-US" sz="700" b="1" i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88902" y="6383215"/>
            <a:ext cx="1371600" cy="22624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b="1" i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Launch: Aug 17, 2016</a:t>
            </a:r>
            <a:endParaRPr lang="en-US" sz="700" b="1" i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717702" y="6383215"/>
            <a:ext cx="1371600" cy="22624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b="1" i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Launch: Nov 10, 2016</a:t>
            </a:r>
            <a:endParaRPr lang="en-US" sz="700" b="1" i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48283" y="6383214"/>
            <a:ext cx="1371600" cy="22624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b="1" i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Launch: Feb 14, 2016</a:t>
            </a:r>
            <a:endParaRPr lang="en-US" sz="700" b="1" i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541355" y="4038599"/>
            <a:ext cx="1371600" cy="22624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b="1" i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Launch: Dec 1, 2015</a:t>
            </a:r>
            <a:endParaRPr lang="en-US" sz="700" b="1" i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365008" y="4042506"/>
            <a:ext cx="1371600" cy="22624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b="1" i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Launch: Dec 22, 2015</a:t>
            </a:r>
            <a:endParaRPr lang="en-US" sz="700" b="1" i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347065" y="6382503"/>
            <a:ext cx="1371600" cy="22624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b="1" i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Launch: Nov 10, 2016</a:t>
            </a:r>
            <a:endParaRPr lang="en-US" sz="700" b="1" i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10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43202" y="1214024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cs typeface="Arial" panose="020B0604020202020204" pitchFamily="34" charset="0"/>
              </a:rPr>
              <a:t>We aim for 30% Academic and 70% Life Skills</a:t>
            </a:r>
            <a:endParaRPr lang="en-US" sz="2400" dirty="0"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7" name="Title 6"/>
          <p:cNvSpPr txBox="1">
            <a:spLocks/>
          </p:cNvSpPr>
          <p:nvPr/>
        </p:nvSpPr>
        <p:spPr>
          <a:xfrm>
            <a:off x="762000" y="408801"/>
            <a:ext cx="6553200" cy="1020762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smtClean="0">
                <a:solidFill>
                  <a:srgbClr val="3D6AA1"/>
                </a:solidFill>
              </a:rPr>
              <a:t>OUR COURSES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224365"/>
            <a:ext cx="1276762" cy="838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0000" t="11852" r="70375" b="42222"/>
          <a:stretch/>
        </p:blipFill>
        <p:spPr>
          <a:xfrm>
            <a:off x="844384" y="2362200"/>
            <a:ext cx="1794510" cy="2362200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871960" y="2819400"/>
            <a:ext cx="6101002" cy="2209800"/>
          </a:xfrm>
        </p:spPr>
        <p:txBody>
          <a:bodyPr numCol="1">
            <a:noAutofit/>
          </a:bodyPr>
          <a:lstStyle/>
          <a:p>
            <a:pPr marL="0" indent="0" algn="just">
              <a:buNone/>
            </a:pPr>
            <a:r>
              <a:rPr lang="en-US" dirty="0" smtClean="0">
                <a:solidFill>
                  <a:schemeClr val="tx1"/>
                </a:solidFill>
                <a:cs typeface="Arial" panose="020B0604020202020204" pitchFamily="34" charset="0"/>
              </a:rPr>
              <a:t>Upcoming Courses to be Launched:</a:t>
            </a:r>
          </a:p>
          <a:p>
            <a:pPr marL="457200" indent="-457200" algn="just">
              <a:buAutoNum type="arabicPeriod"/>
            </a:pPr>
            <a:r>
              <a:rPr lang="en-US" sz="1800" dirty="0" smtClean="0">
                <a:solidFill>
                  <a:schemeClr val="tx1"/>
                </a:solidFill>
                <a:cs typeface="Arial" panose="020B0604020202020204" pitchFamily="34" charset="0"/>
              </a:rPr>
              <a:t>UI 204 - Economic Development</a:t>
            </a:r>
          </a:p>
          <a:p>
            <a:pPr marL="457200" indent="-457200" algn="just">
              <a:buAutoNum type="arabicPeriod"/>
            </a:pPr>
            <a:r>
              <a:rPr lang="en-US" sz="1800" dirty="0" smtClean="0">
                <a:solidFill>
                  <a:schemeClr val="tx1"/>
                </a:solidFill>
                <a:cs typeface="Arial" panose="020B0604020202020204" pitchFamily="34" charset="0"/>
              </a:rPr>
              <a:t>UI 205 - Micro-Finance</a:t>
            </a:r>
          </a:p>
          <a:p>
            <a:pPr marL="457200" indent="-457200" algn="just">
              <a:buAutoNum type="arabicPeriod"/>
            </a:pPr>
            <a:r>
              <a:rPr lang="en-US" sz="1800" dirty="0" smtClean="0">
                <a:solidFill>
                  <a:schemeClr val="tx1"/>
                </a:solidFill>
                <a:cs typeface="Arial" panose="020B0604020202020204" pitchFamily="34" charset="0"/>
              </a:rPr>
              <a:t>UNPAD 101 - Children’s Allergy</a:t>
            </a:r>
          </a:p>
          <a:p>
            <a:pPr marL="457200" indent="-457200" algn="just">
              <a:buAutoNum type="arabicPeriod"/>
            </a:pPr>
            <a:r>
              <a:rPr lang="en-US" sz="1800" dirty="0" smtClean="0">
                <a:solidFill>
                  <a:schemeClr val="tx1"/>
                </a:solidFill>
                <a:cs typeface="Arial" panose="020B0604020202020204" pitchFamily="34" charset="0"/>
              </a:rPr>
              <a:t>BNI 101 - Introduction to Banking</a:t>
            </a:r>
          </a:p>
          <a:p>
            <a:pPr marL="0" indent="0" algn="just">
              <a:buNone/>
            </a:pPr>
            <a:endParaRPr lang="en-US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000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indent="0" algn="just">
              <a:lnSpc>
                <a:spcPct val="110000"/>
              </a:lnSpc>
              <a:spcBef>
                <a:spcPts val="0"/>
              </a:spcBef>
              <a:buNone/>
            </a:pPr>
            <a:endParaRPr lang="en-US" sz="1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90600" y="4343400"/>
            <a:ext cx="1371600" cy="22624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b="1" i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Launch: Feb 14, 2016</a:t>
            </a:r>
            <a:endParaRPr lang="en-US" sz="700" b="1" i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54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ta-01.png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2514600"/>
            <a:ext cx="8820229" cy="365199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38200" y="1362151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as per May 2, 2017</a:t>
            </a:r>
            <a:endParaRPr lang="en-US" sz="1400" i="1" dirty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8" name="Title 6"/>
          <p:cNvSpPr txBox="1">
            <a:spLocks/>
          </p:cNvSpPr>
          <p:nvPr/>
        </p:nvSpPr>
        <p:spPr>
          <a:xfrm>
            <a:off x="762000" y="408801"/>
            <a:ext cx="6553200" cy="1020762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smtClean="0">
                <a:solidFill>
                  <a:srgbClr val="3D6AA1"/>
                </a:solidFill>
              </a:rPr>
              <a:t>WHERE WE ARE NOW - INDONESIA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224365"/>
            <a:ext cx="1276762" cy="8382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562600" y="2057400"/>
            <a:ext cx="3330890" cy="206636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Top 5 Provinces</a:t>
            </a:r>
          </a:p>
          <a:p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 West Java</a:t>
            </a:r>
            <a:r>
              <a:rPr lang="id-ID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      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 23,0%</a:t>
            </a:r>
          </a:p>
          <a:p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 East Java	               14,4%</a:t>
            </a:r>
          </a:p>
          <a:p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 DKI Jakarta                            12,8%</a:t>
            </a:r>
          </a:p>
          <a:p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 Banten</a:t>
            </a:r>
            <a:r>
              <a:rPr lang="id-ID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             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 7,4%</a:t>
            </a:r>
          </a:p>
          <a:p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 Central Java</a:t>
            </a:r>
            <a:r>
              <a:rPr lang="id-ID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   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 7,1%</a:t>
            </a:r>
          </a:p>
          <a:p>
            <a:endParaRPr lang="en-US" sz="9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Learners from Java               </a:t>
            </a: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64,7% </a:t>
            </a:r>
          </a:p>
          <a:p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Learners </a:t>
            </a: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from </a:t>
            </a:r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other              </a:t>
            </a: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35,3% </a:t>
            </a:r>
          </a:p>
          <a:p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provinces </a:t>
            </a: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 Indonesia</a:t>
            </a:r>
          </a:p>
        </p:txBody>
      </p:sp>
    </p:spTree>
    <p:extLst>
      <p:ext uri="{BB962C8B-B14F-4D97-AF65-F5344CB8AC3E}">
        <p14:creationId xmlns:p14="http://schemas.microsoft.com/office/powerpoint/2010/main" val="182659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2F6F9"/>
              </a:clrFrom>
              <a:clrTo>
                <a:srgbClr val="F2F6F9">
                  <a:alpha val="0"/>
                </a:srgbClr>
              </a:clrTo>
            </a:clrChange>
            <a:alphaModFix amt="76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53819"/>
            <a:ext cx="8316009" cy="5004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97044" y="2140338"/>
            <a:ext cx="2467593" cy="2077164"/>
          </a:xfrm>
          <a:prstGeom prst="flowChartAlternateProcess">
            <a:avLst/>
          </a:prstGeom>
          <a:noFill/>
          <a:ln w="1905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cs typeface="Arial" panose="020B0604020202020204" pitchFamily="34" charset="0"/>
              </a:rPr>
              <a:t># Countries</a:t>
            </a:r>
          </a:p>
          <a:p>
            <a:pPr algn="ctr"/>
            <a:endParaRPr lang="en-US" sz="28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en-US" sz="6000" b="1" dirty="0" smtClean="0">
                <a:solidFill>
                  <a:schemeClr val="tx1"/>
                </a:solidFill>
                <a:cs typeface="Arial" panose="020B0604020202020204" pitchFamily="34" charset="0"/>
              </a:rPr>
              <a:t>75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124960" y="4580989"/>
            <a:ext cx="4369670" cy="2077164"/>
          </a:xfrm>
          <a:prstGeom prst="flowChartAlternateProcess">
            <a:avLst/>
          </a:prstGeom>
          <a:noFill/>
          <a:ln w="1905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+mn-lt"/>
              </a:rPr>
              <a:t># of Page Views</a:t>
            </a:r>
          </a:p>
          <a:p>
            <a:endParaRPr lang="en-US" sz="2800" dirty="0">
              <a:solidFill>
                <a:schemeClr val="tx1"/>
              </a:solidFill>
              <a:latin typeface="+mn-lt"/>
            </a:endParaRPr>
          </a:p>
          <a:p>
            <a:r>
              <a:rPr lang="en-US" sz="6000" b="1" dirty="0" smtClean="0">
                <a:solidFill>
                  <a:schemeClr val="tx1"/>
                </a:solidFill>
              </a:rPr>
              <a:t>5.342.577</a:t>
            </a:r>
            <a:endParaRPr lang="en-US" sz="6000" b="1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14800" y="2220817"/>
            <a:ext cx="4353609" cy="3098721"/>
          </a:xfrm>
          <a:prstGeom prst="flowChartAlternateProcess">
            <a:avLst/>
          </a:prstGeom>
          <a:noFill/>
          <a:ln w="1905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cs typeface="Arial" panose="020B0604020202020204" pitchFamily="34" charset="0"/>
              </a:rPr>
              <a:t># </a:t>
            </a:r>
            <a:r>
              <a:rPr lang="id-ID" sz="2800" dirty="0" smtClean="0">
                <a:solidFill>
                  <a:schemeClr val="tx1"/>
                </a:solidFill>
                <a:cs typeface="Arial" panose="020B0604020202020204" pitchFamily="34" charset="0"/>
              </a:rPr>
              <a:t>Course Registrants</a:t>
            </a:r>
            <a:endParaRPr lang="en-US" sz="2800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endParaRPr lang="en-US" sz="28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en-US" sz="6000" b="1" dirty="0" smtClean="0">
                <a:solidFill>
                  <a:schemeClr val="tx1"/>
                </a:solidFill>
                <a:cs typeface="Arial" panose="020B0604020202020204" pitchFamily="34" charset="0"/>
              </a:rPr>
              <a:t>104.614</a:t>
            </a:r>
            <a:endParaRPr lang="en-US" sz="6000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endParaRPr lang="en-US" sz="6000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1046" y="4428365"/>
            <a:ext cx="2039587" cy="2059007"/>
          </a:xfrm>
          <a:prstGeom prst="flowChartAlternateProcess">
            <a:avLst/>
          </a:prstGeom>
          <a:noFill/>
          <a:ln w="1905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cs typeface="Arial" panose="020B0604020202020204" pitchFamily="34" charset="0"/>
              </a:rPr>
              <a:t># </a:t>
            </a:r>
            <a:r>
              <a:rPr lang="id-ID" sz="2800" dirty="0" smtClean="0">
                <a:solidFill>
                  <a:schemeClr val="tx1"/>
                </a:solidFill>
                <a:cs typeface="Arial" panose="020B0604020202020204" pitchFamily="34" charset="0"/>
              </a:rPr>
              <a:t>Cities</a:t>
            </a:r>
            <a:endParaRPr lang="en-US" sz="2800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endParaRPr lang="en-US" sz="28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r>
              <a:rPr lang="en-US" sz="6000" b="1" dirty="0" smtClean="0">
                <a:solidFill>
                  <a:schemeClr val="tx1"/>
                </a:solidFill>
                <a:cs typeface="Arial" panose="020B0604020202020204" pitchFamily="34" charset="0"/>
              </a:rPr>
              <a:t>901</a:t>
            </a:r>
            <a:endParaRPr lang="en-US" sz="6000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84184" y="1335179"/>
            <a:ext cx="1959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as per May 2, 2017</a:t>
            </a:r>
            <a:endParaRPr lang="en-US" sz="1400" i="1" dirty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10" name="Title 6"/>
          <p:cNvSpPr txBox="1">
            <a:spLocks/>
          </p:cNvSpPr>
          <p:nvPr/>
        </p:nvSpPr>
        <p:spPr>
          <a:xfrm>
            <a:off x="762000" y="408801"/>
            <a:ext cx="6553200" cy="1020762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smtClean="0">
                <a:solidFill>
                  <a:srgbClr val="3D6AA1"/>
                </a:solidFill>
              </a:rPr>
              <a:t>GLOBAL REACH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224365"/>
            <a:ext cx="1276762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8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4648200" y="3276600"/>
            <a:ext cx="3473287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b="1" dirty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400" b="1" dirty="0" smtClean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Most learners are from 18-24 and 25-34 age bracket</a:t>
            </a:r>
          </a:p>
          <a:p>
            <a:pPr algn="just"/>
            <a:endParaRPr lang="en-US" sz="1000" b="1" dirty="0" smtClean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400" b="1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M</a:t>
            </a:r>
            <a:r>
              <a:rPr lang="en-US" sz="1400" b="1" dirty="0" smtClean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ore </a:t>
            </a:r>
            <a:r>
              <a:rPr lang="en-US" sz="1400" b="1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male learners than </a:t>
            </a:r>
            <a:r>
              <a:rPr lang="en-US" sz="1400" b="1" dirty="0" smtClean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female ones</a:t>
            </a:r>
          </a:p>
          <a:p>
            <a:pPr algn="just"/>
            <a:endParaRPr lang="en-US" sz="1000" b="1" dirty="0" smtClean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400" b="1" dirty="0" smtClean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Ratio </a:t>
            </a:r>
            <a:r>
              <a:rPr lang="en-US" sz="1400" b="1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of </a:t>
            </a:r>
            <a:r>
              <a:rPr lang="en-US" sz="1400" b="1" dirty="0" smtClean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certificates vs learners is on </a:t>
            </a:r>
            <a:r>
              <a:rPr lang="en-US" sz="1400" b="1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increasing </a:t>
            </a:r>
            <a:r>
              <a:rPr lang="en-US" sz="1400" b="1" dirty="0" smtClean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trend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1200" b="1" dirty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pPr algn="just"/>
            <a:endParaRPr lang="en-US" sz="1200" b="1" dirty="0" smtClean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405207"/>
              </p:ext>
            </p:extLst>
          </p:nvPr>
        </p:nvGraphicFramePr>
        <p:xfrm>
          <a:off x="4495800" y="2471494"/>
          <a:ext cx="4083785" cy="731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44174"/>
                <a:gridCol w="1017559"/>
                <a:gridCol w="861026"/>
                <a:gridCol w="861026"/>
              </a:tblGrid>
              <a:tr h="279616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Ratio (certificates to learners)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2015</a:t>
                      </a:r>
                      <a:endPara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2016</a:t>
                      </a:r>
                      <a:endPara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</a:t>
                      </a:r>
                      <a:endPara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0.26%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1.07%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1.36%</a:t>
                      </a:r>
                      <a:endParaRPr 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838200" y="1275674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as per May 2, 2017</a:t>
            </a:r>
            <a:endParaRPr lang="en-US" sz="1400" i="1" dirty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12" name="Title 6"/>
          <p:cNvSpPr txBox="1">
            <a:spLocks/>
          </p:cNvSpPr>
          <p:nvPr/>
        </p:nvSpPr>
        <p:spPr>
          <a:xfrm>
            <a:off x="762000" y="408801"/>
            <a:ext cx="6553200" cy="1020762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smtClean="0">
                <a:solidFill>
                  <a:srgbClr val="3D6AA1"/>
                </a:solidFill>
              </a:rPr>
              <a:t>OUR LEARNERS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224365"/>
            <a:ext cx="1276762" cy="838200"/>
          </a:xfrm>
          <a:prstGeom prst="rect">
            <a:avLst/>
          </a:prstGeom>
        </p:spPr>
      </p:pic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9697" y="2450324"/>
            <a:ext cx="3820912" cy="1505381"/>
            <a:chOff x="457200" y="2321837"/>
            <a:chExt cx="3184093" cy="125448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969" b="26541"/>
            <a:stretch/>
          </p:blipFill>
          <p:spPr>
            <a:xfrm>
              <a:off x="457200" y="2321837"/>
              <a:ext cx="1676400" cy="125448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379" t="16122" r="-4096" b="10715"/>
            <a:stretch/>
          </p:blipFill>
          <p:spPr>
            <a:xfrm>
              <a:off x="2080571" y="2321837"/>
              <a:ext cx="1560722" cy="1254484"/>
            </a:xfrm>
            <a:prstGeom prst="rect">
              <a:avLst/>
            </a:prstGeom>
          </p:spPr>
        </p:pic>
      </p:grp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379857" y="4231292"/>
            <a:ext cx="3620386" cy="2103302"/>
            <a:chOff x="586421" y="3947159"/>
            <a:chExt cx="3016988" cy="175275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59"/>
            <a:stretch/>
          </p:blipFill>
          <p:spPr>
            <a:xfrm>
              <a:off x="1882988" y="3947159"/>
              <a:ext cx="1720421" cy="175275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896"/>
            <a:stretch/>
          </p:blipFill>
          <p:spPr>
            <a:xfrm>
              <a:off x="586421" y="3947159"/>
              <a:ext cx="1623379" cy="1752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581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filesystem:chrome-extension://fdpohaocaechififmbbbbbknoalclacl/temporary/screencapture-blog-indonesiax-co-id-blog-learner-stories-soerjo-winarto-1477463875083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filesystem:chrome-extension://fdpohaocaechififmbbbbbknoalclacl/temporary/screencapture-blog-indonesiax-co-id-blog-learner-stories-soerjo-winarto-1477463875083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2209800"/>
            <a:ext cx="6246159" cy="4379490"/>
          </a:xfrm>
          <a:prstGeom prst="rect">
            <a:avLst/>
          </a:prstGeom>
        </p:spPr>
      </p:pic>
      <p:sp>
        <p:nvSpPr>
          <p:cNvPr id="8" name="Title 6"/>
          <p:cNvSpPr txBox="1">
            <a:spLocks/>
          </p:cNvSpPr>
          <p:nvPr/>
        </p:nvSpPr>
        <p:spPr>
          <a:xfrm>
            <a:off x="540826" y="343584"/>
            <a:ext cx="8077200" cy="1437962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smtClean="0">
                <a:solidFill>
                  <a:srgbClr val="204696"/>
                </a:solidFill>
              </a:rPr>
              <a:t>LEARNERS’ STORIES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224365"/>
            <a:ext cx="1276762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3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filesystem:chrome-extension://fdpohaocaechififmbbbbbknoalclacl/temporary/screencapture-blog-indonesiax-co-id-blog-learner-stories-soerjo-winarto-1477463875083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filesystem:chrome-extension://fdpohaocaechififmbbbbbknoalclacl/temporary/screencapture-blog-indonesiax-co-id-blog-learner-stories-soerjo-winarto-1477463875083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40570" y="1600200"/>
            <a:ext cx="2209800" cy="18594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910" y="3563620"/>
            <a:ext cx="7091460" cy="2819400"/>
          </a:xfrm>
          <a:prstGeom prst="rect">
            <a:avLst/>
          </a:prstGeom>
        </p:spPr>
      </p:pic>
      <p:sp>
        <p:nvSpPr>
          <p:cNvPr id="10" name="Title 6"/>
          <p:cNvSpPr txBox="1">
            <a:spLocks/>
          </p:cNvSpPr>
          <p:nvPr/>
        </p:nvSpPr>
        <p:spPr>
          <a:xfrm>
            <a:off x="540826" y="343584"/>
            <a:ext cx="8077200" cy="1437962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smtClean="0">
                <a:solidFill>
                  <a:srgbClr val="204696"/>
                </a:solidFill>
              </a:rPr>
              <a:t>LEARNERS’ STORIES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224365"/>
            <a:ext cx="1276762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7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filesystem:chrome-extension://fdpohaocaechififmbbbbbknoalclacl/temporary/screencapture-blog-indonesiax-co-id-blog-learner-stories-soerjo-winarto-1477463875083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filesystem:chrome-extension://fdpohaocaechififmbbbbbknoalclacl/temporary/screencapture-blog-indonesiax-co-id-blog-learner-stories-soerjo-winarto-1477463875083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itle 6"/>
          <p:cNvSpPr txBox="1">
            <a:spLocks/>
          </p:cNvSpPr>
          <p:nvPr/>
        </p:nvSpPr>
        <p:spPr>
          <a:xfrm>
            <a:off x="540826" y="343584"/>
            <a:ext cx="8077200" cy="1437962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smtClean="0">
                <a:solidFill>
                  <a:srgbClr val="204696"/>
                </a:solidFill>
              </a:rPr>
              <a:t>LEARNERS’ STORIES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224365"/>
            <a:ext cx="1276762" cy="8382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98154" y="2362200"/>
            <a:ext cx="8562543" cy="4362793"/>
            <a:chOff x="251806" y="1524000"/>
            <a:chExt cx="8562543" cy="4362793"/>
          </a:xfrm>
        </p:grpSpPr>
        <p:grpSp>
          <p:nvGrpSpPr>
            <p:cNvPr id="12" name="Group 11"/>
            <p:cNvGrpSpPr/>
            <p:nvPr/>
          </p:nvGrpSpPr>
          <p:grpSpPr>
            <a:xfrm>
              <a:off x="326390" y="1524000"/>
              <a:ext cx="8487959" cy="4066624"/>
              <a:chOff x="540826" y="1600201"/>
              <a:chExt cx="8963269" cy="4156537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3"/>
              <a:srcRect l="32293" t="3333" r="19791" b="2222"/>
              <a:stretch/>
            </p:blipFill>
            <p:spPr>
              <a:xfrm>
                <a:off x="540826" y="1600201"/>
                <a:ext cx="3116774" cy="3455574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4"/>
              <a:srcRect l="28124" r="22917" b="2593"/>
              <a:stretch/>
            </p:blipFill>
            <p:spPr>
              <a:xfrm>
                <a:off x="3429000" y="1927178"/>
                <a:ext cx="3087681" cy="3455574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5"/>
              <a:srcRect l="28125" t="7407" r="25000" b="3704"/>
              <a:stretch/>
            </p:blipFill>
            <p:spPr>
              <a:xfrm>
                <a:off x="6264494" y="2301164"/>
                <a:ext cx="3239601" cy="3455574"/>
              </a:xfrm>
              <a:prstGeom prst="rect">
                <a:avLst/>
              </a:prstGeom>
            </p:spPr>
          </p:pic>
        </p:grpSp>
        <p:sp>
          <p:nvSpPr>
            <p:cNvPr id="13" name="TextBox 12"/>
            <p:cNvSpPr txBox="1"/>
            <p:nvPr/>
          </p:nvSpPr>
          <p:spPr>
            <a:xfrm>
              <a:off x="251806" y="4926275"/>
              <a:ext cx="29514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Learner from Sekadau, Kalimantan</a:t>
              </a:r>
              <a:endParaRPr lang="id-ID" sz="12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58831" y="5609794"/>
              <a:ext cx="29514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Learner from Palembang</a:t>
              </a:r>
              <a:endParaRPr lang="id-ID" sz="12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029836" y="5224725"/>
              <a:ext cx="29514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Learner from Makassar</a:t>
              </a:r>
              <a:endParaRPr lang="id-ID" sz="12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739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7862" y="2384749"/>
            <a:ext cx="8236131" cy="4943489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000" dirty="0" smtClean="0"/>
              <a:t>Positive response from students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sz="2000" dirty="0"/>
              <a:t>Positive response </a:t>
            </a:r>
            <a:r>
              <a:rPr lang="en-US" sz="2000" dirty="0" smtClean="0"/>
              <a:t>from universities 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(both on MOOC existence as well 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as in providing content)</a:t>
            </a:r>
          </a:p>
          <a:p>
            <a:pPr marL="514350" indent="-514350">
              <a:buAutoNum type="arabicPeriod" startAt="3"/>
            </a:pPr>
            <a:r>
              <a:rPr lang="en-US" sz="2000" dirty="0" smtClean="0"/>
              <a:t>Positive response from corporates (in providing content and in using the courses as training material)</a:t>
            </a:r>
          </a:p>
          <a:p>
            <a:pPr marL="514350" indent="-514350">
              <a:buAutoNum type="arabicPeriod" startAt="4"/>
            </a:pPr>
            <a:r>
              <a:rPr lang="en-US" sz="2000" dirty="0" smtClean="0"/>
              <a:t>Positive responses from government</a:t>
            </a:r>
            <a:endParaRPr lang="en-US" sz="2000" dirty="0"/>
          </a:p>
          <a:p>
            <a:pPr marL="514350" indent="-514350">
              <a:buAutoNum type="arabicPeriod" startAt="4"/>
            </a:pPr>
            <a:r>
              <a:rPr lang="en-US" sz="2000" dirty="0" smtClean="0"/>
              <a:t>Poor internet connection in provinces in East Indonesia and </a:t>
            </a:r>
            <a:r>
              <a:rPr lang="id-ID" sz="2000" dirty="0" smtClean="0"/>
              <a:t>in </a:t>
            </a:r>
            <a:r>
              <a:rPr lang="en-US" sz="2000" dirty="0" smtClean="0"/>
              <a:t>some West too</a:t>
            </a:r>
          </a:p>
          <a:p>
            <a:pPr marL="514350" indent="-514350">
              <a:buAutoNum type="arabicPeriod" startAt="4"/>
            </a:pPr>
            <a:r>
              <a:rPr lang="en-US" sz="2000" dirty="0" smtClean="0"/>
              <a:t>Difficulty </a:t>
            </a:r>
            <a:r>
              <a:rPr lang="id-ID" sz="2000" dirty="0" smtClean="0"/>
              <a:t>in</a:t>
            </a:r>
            <a:r>
              <a:rPr lang="en-US" sz="2000" dirty="0" smtClean="0"/>
              <a:t> getting funding</a:t>
            </a:r>
            <a:endParaRPr lang="en-US" sz="3600" dirty="0" smtClean="0"/>
          </a:p>
          <a:p>
            <a:pPr marL="514350" indent="-514350">
              <a:buAutoNum type="arabicPeriod" startAt="2"/>
            </a:pPr>
            <a:endParaRPr lang="en-US" dirty="0" smtClean="0"/>
          </a:p>
          <a:p>
            <a:pPr marL="514350" indent="-514350">
              <a:buAutoNum type="arabicPeriod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600" y="1981200"/>
            <a:ext cx="2637635" cy="1873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6"/>
          <p:cNvSpPr txBox="1">
            <a:spLocks/>
          </p:cNvSpPr>
          <p:nvPr/>
        </p:nvSpPr>
        <p:spPr>
          <a:xfrm>
            <a:off x="540826" y="343584"/>
            <a:ext cx="8077200" cy="1437962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smtClean="0">
                <a:solidFill>
                  <a:srgbClr val="204696"/>
                </a:solidFill>
              </a:rPr>
              <a:t>LESSONS LEARNED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224365"/>
            <a:ext cx="1276762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9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9-07 at 4.59.12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926" y="2438400"/>
            <a:ext cx="7239000" cy="3962400"/>
          </a:xfrm>
          <a:prstGeom prst="rect">
            <a:avLst/>
          </a:prstGeom>
        </p:spPr>
      </p:pic>
      <p:sp>
        <p:nvSpPr>
          <p:cNvPr id="6" name="Title 6"/>
          <p:cNvSpPr txBox="1">
            <a:spLocks/>
          </p:cNvSpPr>
          <p:nvPr/>
        </p:nvSpPr>
        <p:spPr>
          <a:xfrm>
            <a:off x="540826" y="343584"/>
            <a:ext cx="8077200" cy="1437962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smtClean="0">
                <a:solidFill>
                  <a:srgbClr val="204696"/>
                </a:solidFill>
              </a:rPr>
              <a:t>www.indonesiax.co.id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190498"/>
            <a:ext cx="1276762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09800"/>
            <a:ext cx="8458200" cy="4561840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600" dirty="0" smtClean="0">
                <a:cs typeface="Arial" panose="020B0604020202020204" pitchFamily="34" charset="0"/>
              </a:rPr>
              <a:t>Reach more cities/towns in Indonesia</a:t>
            </a:r>
          </a:p>
          <a:p>
            <a:pPr marL="917575" lvl="2" indent="-342900">
              <a:buFont typeface="Arial" panose="020B0604020202020204" pitchFamily="34" charset="0"/>
              <a:buChar char="−"/>
            </a:pPr>
            <a:r>
              <a:rPr lang="en-US" sz="2600" dirty="0" smtClean="0">
                <a:cs typeface="Arial" panose="020B0604020202020204" pitchFamily="34" charset="0"/>
              </a:rPr>
              <a:t>Cooperation with telco companies and broadcast media to reach wider area coverage</a:t>
            </a:r>
            <a:endParaRPr lang="id-ID" sz="2600" dirty="0">
              <a:cs typeface="Arial" panose="020B0604020202020204" pitchFamily="34" charset="0"/>
            </a:endParaRPr>
          </a:p>
          <a:p>
            <a:pPr marL="917575" lvl="2" indent="-342900">
              <a:buFont typeface="Arial" panose="020B0604020202020204" pitchFamily="34" charset="0"/>
              <a:buChar char="−"/>
            </a:pPr>
            <a:r>
              <a:rPr lang="en-US" sz="2600" dirty="0" smtClean="0">
                <a:cs typeface="Arial" panose="020B0604020202020204" pitchFamily="34" charset="0"/>
              </a:rPr>
              <a:t>Involvement of provincial </a:t>
            </a:r>
            <a:r>
              <a:rPr lang="en-US" sz="2600" dirty="0">
                <a:cs typeface="Arial" panose="020B0604020202020204" pitchFamily="34" charset="0"/>
              </a:rPr>
              <a:t>g</a:t>
            </a:r>
            <a:r>
              <a:rPr lang="en-US" sz="2600" dirty="0" smtClean="0">
                <a:cs typeface="Arial" panose="020B0604020202020204" pitchFamily="34" charset="0"/>
              </a:rPr>
              <a:t>overnments in reaching learners</a:t>
            </a:r>
          </a:p>
          <a:p>
            <a:pPr marL="917575" lvl="2" indent="-342900">
              <a:buFont typeface="Arial" panose="020B0604020202020204" pitchFamily="34" charset="0"/>
              <a:buChar char="−"/>
            </a:pPr>
            <a:r>
              <a:rPr lang="en-US" sz="2600" dirty="0" smtClean="0">
                <a:cs typeface="Arial" panose="020B0604020202020204" pitchFamily="34" charset="0"/>
              </a:rPr>
              <a:t>Collaboration with government agencies and NGOs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>
                <a:cs typeface="Arial" panose="020B0604020202020204" pitchFamily="34" charset="0"/>
              </a:rPr>
              <a:t>More MOOCS from companies/industries (HC requirement)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>
                <a:cs typeface="Arial" panose="020B0604020202020204" pitchFamily="34" charset="0"/>
              </a:rPr>
              <a:t>Training platform for corporates and financial institutions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cs typeface="Arial" panose="020B0604020202020204" pitchFamily="34" charset="0"/>
              </a:rPr>
              <a:t>C</a:t>
            </a:r>
            <a:r>
              <a:rPr lang="en-US" sz="2600" dirty="0" smtClean="0">
                <a:cs typeface="Arial" panose="020B0604020202020204" pitchFamily="34" charset="0"/>
              </a:rPr>
              <a:t>urriculum Development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>
                <a:cs typeface="Arial" panose="020B0604020202020204" pitchFamily="34" charset="0"/>
              </a:rPr>
              <a:t>More MOOCs from foreign universities on latest development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>
                <a:cs typeface="Arial" panose="020B0604020202020204" pitchFamily="34" charset="0"/>
              </a:rPr>
              <a:t>English translation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>
                <a:cs typeface="Arial" panose="020B0604020202020204" pitchFamily="34" charset="0"/>
              </a:rPr>
              <a:t>Accreditation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>
                <a:cs typeface="Arial" panose="020B0604020202020204" pitchFamily="34" charset="0"/>
              </a:rPr>
              <a:t>Sustainability </a:t>
            </a:r>
            <a:r>
              <a:rPr lang="en-US" sz="2600" dirty="0">
                <a:cs typeface="Arial" panose="020B0604020202020204" pitchFamily="34" charset="0"/>
              </a:rPr>
              <a:t>(business model</a:t>
            </a:r>
            <a:r>
              <a:rPr lang="en-US" sz="2600" dirty="0" smtClean="0">
                <a:cs typeface="Arial" panose="020B0604020202020204" pitchFamily="34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6"/>
          <p:cNvSpPr txBox="1">
            <a:spLocks/>
          </p:cNvSpPr>
          <p:nvPr/>
        </p:nvSpPr>
        <p:spPr>
          <a:xfrm>
            <a:off x="540826" y="343584"/>
            <a:ext cx="8077200" cy="1437962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smtClean="0">
                <a:solidFill>
                  <a:srgbClr val="204696"/>
                </a:solidFill>
              </a:rPr>
              <a:t>GOING FORWARD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224365"/>
            <a:ext cx="1276762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80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6066" y="21336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cs typeface="Arial" panose="020B0604020202020204" pitchFamily="34" charset="0"/>
              </a:rPr>
              <a:t>(1) Discussion Forums</a:t>
            </a:r>
            <a:endParaRPr lang="en-US" sz="2400" dirty="0"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3" name="AutoShape 2" descr="blob:https://web.whatsapp.com/33583302-bc6b-49d5-88c1-5a23d34e24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" y="2630825"/>
            <a:ext cx="7384559" cy="39624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6"/>
          <p:cNvSpPr txBox="1">
            <a:spLocks/>
          </p:cNvSpPr>
          <p:nvPr/>
        </p:nvSpPr>
        <p:spPr>
          <a:xfrm>
            <a:off x="540826" y="343584"/>
            <a:ext cx="8077200" cy="1437962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smtClean="0">
                <a:solidFill>
                  <a:srgbClr val="204696"/>
                </a:solidFill>
              </a:rPr>
              <a:t>GET MORE ENGAGED WITH PARTNERS AND LEARNERS</a:t>
            </a:r>
          </a:p>
        </p:txBody>
      </p:sp>
    </p:spTree>
    <p:extLst>
      <p:ext uri="{BB962C8B-B14F-4D97-AF65-F5344CB8AC3E}">
        <p14:creationId xmlns:p14="http://schemas.microsoft.com/office/powerpoint/2010/main" val="363277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087" y="4616290"/>
            <a:ext cx="2912416" cy="1874172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1" y="2554334"/>
            <a:ext cx="2910032" cy="1872944"/>
          </a:xfrm>
          <a:prstGeom prst="rect">
            <a:avLst/>
          </a:prstGeom>
          <a:ln>
            <a:solidFill>
              <a:srgbClr val="204696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12" name="TextBox 11"/>
          <p:cNvSpPr txBox="1"/>
          <p:nvPr/>
        </p:nvSpPr>
        <p:spPr>
          <a:xfrm>
            <a:off x="540826" y="2041421"/>
            <a:ext cx="3201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cs typeface="Arial" panose="020B0604020202020204" pitchFamily="34" charset="0"/>
              </a:rPr>
              <a:t>(2) Meet Ups</a:t>
            </a:r>
            <a:endParaRPr lang="en-US" sz="2400" dirty="0"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76800" y="2078196"/>
            <a:ext cx="3201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cs typeface="Arial" panose="020B0604020202020204" pitchFamily="34" charset="0"/>
              </a:rPr>
              <a:t>(3) Seminar</a:t>
            </a:r>
            <a:endParaRPr lang="en-US" sz="2400" dirty="0">
              <a:ea typeface="Arial" charset="0"/>
              <a:cs typeface="Arial" panose="020B0604020202020204" pitchFamily="34" charset="0"/>
            </a:endParaRPr>
          </a:p>
        </p:txBody>
      </p:sp>
      <p:pic>
        <p:nvPicPr>
          <p:cNvPr id="16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9839" y="2562313"/>
            <a:ext cx="2819400" cy="18569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17" name="Rectangle 16"/>
          <p:cNvSpPr/>
          <p:nvPr/>
        </p:nvSpPr>
        <p:spPr>
          <a:xfrm>
            <a:off x="3597503" y="2469883"/>
            <a:ext cx="17845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latin typeface="Monotype Corsiva" panose="03010101010201010101" pitchFamily="66" charset="0"/>
              </a:rPr>
              <a:t>Tondano</a:t>
            </a:r>
            <a:r>
              <a:rPr lang="en-US" dirty="0" smtClean="0">
                <a:latin typeface="Monotype Corsiva" panose="03010101010201010101" pitchFamily="66" charset="0"/>
              </a:rPr>
              <a:t>, </a:t>
            </a:r>
          </a:p>
          <a:p>
            <a:r>
              <a:rPr lang="en-US" dirty="0" smtClean="0">
                <a:latin typeface="Monotype Corsiva" panose="03010101010201010101" pitchFamily="66" charset="0"/>
              </a:rPr>
              <a:t>19-11-15</a:t>
            </a:r>
            <a:endParaRPr lang="en-US" dirty="0">
              <a:latin typeface="Monotype Corsiva" panose="03010101010201010101" pitchFamily="66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597503" y="4547527"/>
            <a:ext cx="12792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Monotype Corsiva" panose="03010101010201010101" pitchFamily="66" charset="0"/>
              </a:rPr>
              <a:t>Surabaya, </a:t>
            </a:r>
          </a:p>
          <a:p>
            <a:r>
              <a:rPr lang="en-US" dirty="0" smtClean="0">
                <a:latin typeface="Monotype Corsiva" panose="03010101010201010101" pitchFamily="66" charset="0"/>
              </a:rPr>
              <a:t>28 -01-16</a:t>
            </a:r>
            <a:endParaRPr lang="en-US" dirty="0">
              <a:latin typeface="Monotype Corsiva" panose="03010101010201010101" pitchFamily="66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809239" y="2492341"/>
            <a:ext cx="11823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Monotype Corsiva" panose="03010101010201010101" pitchFamily="66" charset="0"/>
              </a:rPr>
              <a:t>Jakarta, </a:t>
            </a:r>
          </a:p>
          <a:p>
            <a:r>
              <a:rPr lang="en-US" dirty="0" smtClean="0">
                <a:latin typeface="Monotype Corsiva" panose="03010101010201010101" pitchFamily="66" charset="0"/>
              </a:rPr>
              <a:t>22-08-16</a:t>
            </a:r>
            <a:endParaRPr lang="en-US" dirty="0">
              <a:latin typeface="Monotype Corsiva" panose="03010101010201010101" pitchFamily="66" charset="0"/>
            </a:endParaRPr>
          </a:p>
        </p:txBody>
      </p:sp>
      <p:sp>
        <p:nvSpPr>
          <p:cNvPr id="20" name="Title 6"/>
          <p:cNvSpPr txBox="1">
            <a:spLocks/>
          </p:cNvSpPr>
          <p:nvPr/>
        </p:nvSpPr>
        <p:spPr>
          <a:xfrm>
            <a:off x="540826" y="343584"/>
            <a:ext cx="8077200" cy="1437962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smtClean="0">
                <a:solidFill>
                  <a:srgbClr val="204696"/>
                </a:solidFill>
              </a:rPr>
              <a:t>GET MORE ENGAGED WITH PARTNERS AND LEARNERS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155" y="4636610"/>
            <a:ext cx="2823084" cy="1905323"/>
          </a:xfrm>
          <a:prstGeom prst="rect">
            <a:avLst/>
          </a:prstGeom>
          <a:ln w="381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7852225" y="4547526"/>
            <a:ext cx="11393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Monotype Corsiva" panose="03010101010201010101" pitchFamily="66" charset="0"/>
              </a:rPr>
              <a:t>Jakarta, </a:t>
            </a:r>
          </a:p>
          <a:p>
            <a:r>
              <a:rPr lang="en-US" dirty="0" smtClean="0">
                <a:latin typeface="Monotype Corsiva" panose="03010101010201010101" pitchFamily="66" charset="0"/>
              </a:rPr>
              <a:t>29-11-16</a:t>
            </a:r>
            <a:endParaRPr lang="en-US" dirty="0">
              <a:latin typeface="Monotype Corsiva" panose="030101010102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21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6"/>
          <p:cNvSpPr txBox="1">
            <a:spLocks/>
          </p:cNvSpPr>
          <p:nvPr/>
        </p:nvSpPr>
        <p:spPr>
          <a:xfrm>
            <a:off x="540826" y="343584"/>
            <a:ext cx="8077200" cy="1437962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smtClean="0">
                <a:solidFill>
                  <a:srgbClr val="204696"/>
                </a:solidFill>
              </a:rPr>
              <a:t>GET MORE ENGAGED WITH PARTNERS AND LEARNERS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89127" y="2133600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cs typeface="Arial" panose="020B0604020202020204" pitchFamily="34" charset="0"/>
              </a:rPr>
              <a:t>AND OF COURSE…..</a:t>
            </a:r>
          </a:p>
          <a:p>
            <a:pPr algn="just"/>
            <a:endParaRPr lang="en-US" sz="2400" dirty="0">
              <a:cs typeface="Arial" panose="020B0604020202020204" pitchFamily="34" charset="0"/>
            </a:endParaRPr>
          </a:p>
          <a:p>
            <a:pPr algn="just"/>
            <a:r>
              <a:rPr lang="en-US" sz="2400" dirty="0" smtClean="0">
                <a:cs typeface="Arial" panose="020B0604020202020204" pitchFamily="34" charset="0"/>
              </a:rPr>
              <a:t>OUR TODAY’S EVENT</a:t>
            </a:r>
            <a:endParaRPr lang="en-US" sz="2400" dirty="0">
              <a:ea typeface="Arial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021840"/>
            <a:ext cx="3272647" cy="4629739"/>
          </a:xfrm>
          <a:prstGeom prst="rect">
            <a:avLst/>
          </a:prstGeom>
        </p:spPr>
      </p:pic>
      <p:sp>
        <p:nvSpPr>
          <p:cNvPr id="6" name="AutoShape 4" descr="blob:https://web.whatsapp.com/332f158c-24f0-43b3-bab6-f24dd2df278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3909" y="2971800"/>
            <a:ext cx="7429499" cy="236220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endParaRPr lang="en-US" sz="4400" dirty="0" smtClean="0"/>
          </a:p>
          <a:p>
            <a:pPr marL="0" indent="0" algn="ctr">
              <a:buNone/>
            </a:pPr>
            <a:r>
              <a:rPr lang="en-US" sz="4400" dirty="0" smtClean="0"/>
              <a:t>Please check us out </a:t>
            </a:r>
          </a:p>
          <a:p>
            <a:pPr marL="0" indent="0" algn="ctr">
              <a:buNone/>
            </a:pPr>
            <a:r>
              <a:rPr lang="en-US" sz="4400" dirty="0" smtClean="0"/>
              <a:t>at www.indonesiax.co.id</a:t>
            </a:r>
          </a:p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endParaRPr lang="en-US" sz="4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03909" y="304800"/>
            <a:ext cx="7429499" cy="137160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charset="2"/>
              <a:buNone/>
            </a:pPr>
            <a:endParaRPr lang="en-US" sz="6500" b="1" dirty="0" smtClean="0">
              <a:solidFill>
                <a:srgbClr val="FFFF00"/>
              </a:solidFill>
            </a:endParaRPr>
          </a:p>
          <a:p>
            <a:pPr marL="0" indent="0" algn="ctr">
              <a:buFont typeface="Wingdings 2" charset="2"/>
              <a:buNone/>
            </a:pPr>
            <a:r>
              <a:rPr lang="en-US" sz="24000" dirty="0" smtClean="0">
                <a:solidFill>
                  <a:srgbClr val="204696"/>
                </a:solidFill>
              </a:rPr>
              <a:t>THANK YOU</a:t>
            </a:r>
          </a:p>
          <a:p>
            <a:pPr marL="0" indent="0" algn="ctr">
              <a:buFont typeface="Wingdings 2" charset="2"/>
              <a:buNone/>
            </a:pPr>
            <a:endParaRPr lang="en-US" sz="4400" b="1" dirty="0" smtClean="0"/>
          </a:p>
          <a:p>
            <a:pPr marL="0" indent="0" algn="ctr">
              <a:buFont typeface="Wingdings 2" charset="2"/>
              <a:buNone/>
            </a:pPr>
            <a:endParaRPr lang="en-US" sz="4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224365"/>
            <a:ext cx="1276762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4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224365"/>
            <a:ext cx="1276762" cy="838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590800"/>
            <a:ext cx="8210319" cy="3422650"/>
          </a:xfrm>
          <a:prstGeom prst="rect">
            <a:avLst/>
          </a:prstGeom>
        </p:spPr>
      </p:pic>
      <p:sp>
        <p:nvSpPr>
          <p:cNvPr id="8" name="Title 6"/>
          <p:cNvSpPr txBox="1">
            <a:spLocks/>
          </p:cNvSpPr>
          <p:nvPr/>
        </p:nvSpPr>
        <p:spPr>
          <a:xfrm>
            <a:off x="540826" y="343584"/>
            <a:ext cx="8077200" cy="1437962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smtClean="0">
                <a:solidFill>
                  <a:srgbClr val="204696"/>
                </a:solidFill>
              </a:rPr>
              <a:t>HOW TO REGISTER</a:t>
            </a:r>
          </a:p>
        </p:txBody>
      </p:sp>
    </p:spTree>
    <p:extLst>
      <p:ext uri="{BB962C8B-B14F-4D97-AF65-F5344CB8AC3E}">
        <p14:creationId xmlns:p14="http://schemas.microsoft.com/office/powerpoint/2010/main" val="257914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224365"/>
            <a:ext cx="1276762" cy="838200"/>
          </a:xfrm>
          <a:prstGeom prst="rect">
            <a:avLst/>
          </a:prstGeom>
        </p:spPr>
      </p:pic>
      <p:sp>
        <p:nvSpPr>
          <p:cNvPr id="8" name="Title 6"/>
          <p:cNvSpPr txBox="1">
            <a:spLocks/>
          </p:cNvSpPr>
          <p:nvPr/>
        </p:nvSpPr>
        <p:spPr>
          <a:xfrm>
            <a:off x="540826" y="343584"/>
            <a:ext cx="8077200" cy="1437962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smtClean="0">
                <a:solidFill>
                  <a:srgbClr val="204696"/>
                </a:solidFill>
              </a:rPr>
              <a:t>HOW TO REGISTER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438400"/>
            <a:ext cx="8266171" cy="343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4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224365"/>
            <a:ext cx="1276762" cy="838200"/>
          </a:xfrm>
          <a:prstGeom prst="rect">
            <a:avLst/>
          </a:prstGeom>
        </p:spPr>
      </p:pic>
      <p:sp>
        <p:nvSpPr>
          <p:cNvPr id="8" name="Title 6"/>
          <p:cNvSpPr txBox="1">
            <a:spLocks/>
          </p:cNvSpPr>
          <p:nvPr/>
        </p:nvSpPr>
        <p:spPr>
          <a:xfrm>
            <a:off x="540826" y="343584"/>
            <a:ext cx="8077200" cy="1437962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smtClean="0">
                <a:solidFill>
                  <a:srgbClr val="204696"/>
                </a:solidFill>
              </a:rPr>
              <a:t>HOW TO REGISTER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438400"/>
            <a:ext cx="8154466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8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224365"/>
            <a:ext cx="1276762" cy="838200"/>
          </a:xfrm>
          <a:prstGeom prst="rect">
            <a:avLst/>
          </a:prstGeom>
        </p:spPr>
      </p:pic>
      <p:sp>
        <p:nvSpPr>
          <p:cNvPr id="8" name="Title 6"/>
          <p:cNvSpPr txBox="1">
            <a:spLocks/>
          </p:cNvSpPr>
          <p:nvPr/>
        </p:nvSpPr>
        <p:spPr>
          <a:xfrm>
            <a:off x="540826" y="343584"/>
            <a:ext cx="8077200" cy="1437962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smtClean="0">
                <a:solidFill>
                  <a:srgbClr val="204696"/>
                </a:solidFill>
              </a:rPr>
              <a:t>HOW TO REGISTER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362200"/>
            <a:ext cx="8098614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8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224365"/>
            <a:ext cx="1276762" cy="838200"/>
          </a:xfrm>
          <a:prstGeom prst="rect">
            <a:avLst/>
          </a:prstGeom>
        </p:spPr>
      </p:pic>
      <p:sp>
        <p:nvSpPr>
          <p:cNvPr id="8" name="Title 6"/>
          <p:cNvSpPr txBox="1">
            <a:spLocks/>
          </p:cNvSpPr>
          <p:nvPr/>
        </p:nvSpPr>
        <p:spPr>
          <a:xfrm>
            <a:off x="457200" y="343584"/>
            <a:ext cx="8077200" cy="1437962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smtClean="0">
                <a:solidFill>
                  <a:srgbClr val="204696"/>
                </a:solidFill>
              </a:rPr>
              <a:t>HOW TO REGISTER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06" y="2438400"/>
            <a:ext cx="8266171" cy="388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9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0826" y="2514600"/>
            <a:ext cx="71628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rgbClr val="FFFF00"/>
              </a:buClr>
              <a:buFont typeface="Wingdings" panose="05000000000000000000" pitchFamily="2" charset="2"/>
              <a:buChar char="q"/>
            </a:pPr>
            <a:r>
              <a:rPr lang="en-GB" sz="2000" dirty="0">
                <a:cs typeface="Arial" panose="020B0604020202020204" pitchFamily="34" charset="0"/>
              </a:rPr>
              <a:t>IndonesiaX is an e-learning platform, </a:t>
            </a:r>
            <a:r>
              <a:rPr lang="en-US" sz="2000" dirty="0">
                <a:cs typeface="Arial" panose="020B0604020202020204" pitchFamily="34" charset="0"/>
              </a:rPr>
              <a:t>reminiscent of edX, a university-level Massive Open Online Course (MOOC) platform that was spearheaded by the Massachusetts Institute of Technology (MIT) and Harvard University in 2012 </a:t>
            </a:r>
            <a:endParaRPr lang="en-US" sz="2000" dirty="0" smtClean="0">
              <a:cs typeface="Arial" panose="020B0604020202020204" pitchFamily="34" charset="0"/>
            </a:endParaRPr>
          </a:p>
          <a:p>
            <a:pPr algn="just">
              <a:buClr>
                <a:srgbClr val="FFFF00"/>
              </a:buClr>
            </a:pPr>
            <a:endParaRPr lang="en-US" sz="2000" dirty="0" smtClean="0">
              <a:cs typeface="Arial" panose="020B0604020202020204" pitchFamily="34" charset="0"/>
            </a:endParaRPr>
          </a:p>
          <a:p>
            <a:pPr marL="342900" indent="-342900" algn="just">
              <a:buClr>
                <a:srgbClr val="FFFF00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cs typeface="Arial" panose="020B0604020202020204" pitchFamily="34" charset="0"/>
              </a:rPr>
              <a:t>Anybody</a:t>
            </a:r>
            <a:r>
              <a:rPr lang="en-US" sz="2000" dirty="0">
                <a:cs typeface="Arial" panose="020B0604020202020204" pitchFamily="34" charset="0"/>
              </a:rPr>
              <a:t>, anywhere in Indonesia and/or abroad at any  time convenient to him or her can learn from the best instructors from the best universities and companies in Indonesia and/or abroad for free to increase their knowledge and life skills, just by a touch of a button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6"/>
          <p:cNvSpPr txBox="1">
            <a:spLocks/>
          </p:cNvSpPr>
          <p:nvPr/>
        </p:nvSpPr>
        <p:spPr>
          <a:xfrm>
            <a:off x="540826" y="343584"/>
            <a:ext cx="8077200" cy="1437962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smtClean="0">
                <a:solidFill>
                  <a:srgbClr val="204696"/>
                </a:solidFill>
              </a:rPr>
              <a:t>INDONESIAX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224365"/>
            <a:ext cx="1276762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3080" y="2275840"/>
            <a:ext cx="6464106" cy="1094903"/>
          </a:xfrm>
        </p:spPr>
        <p:txBody>
          <a:bodyPr>
            <a:noAutofit/>
          </a:bodyPr>
          <a:lstStyle/>
          <a:p>
            <a:pPr marL="0" indent="0" algn="just">
              <a:spcBef>
                <a:spcPts val="0"/>
              </a:spcBef>
              <a:buNone/>
            </a:pPr>
            <a:endParaRPr lang="en-US" sz="2000" b="1" dirty="0"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000" dirty="0" smtClean="0">
                <a:cs typeface="Arial" panose="020B0604020202020204" pitchFamily="34" charset="0"/>
              </a:rPr>
              <a:t>To be the most preferred independent online MOOC/SPOC hosting platform which enriches lives of Indonesians.</a:t>
            </a:r>
          </a:p>
          <a:p>
            <a:pPr marL="0" indent="0" algn="just">
              <a:lnSpc>
                <a:spcPct val="110000"/>
              </a:lnSpc>
              <a:spcBef>
                <a:spcPts val="0"/>
              </a:spcBef>
              <a:buNone/>
            </a:pPr>
            <a:endParaRPr lang="en-US" sz="1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752600" y="3276600"/>
            <a:ext cx="6845106" cy="24578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</a:pPr>
            <a:endParaRPr lang="en-US" sz="2000" b="1" dirty="0" smtClean="0">
              <a:cs typeface="Arial" panose="020B0604020202020204" pitchFamily="34" charset="0"/>
            </a:endParaRPr>
          </a:p>
          <a:p>
            <a:pPr algn="just">
              <a:buFont typeface="+mj-lt"/>
              <a:buAutoNum type="arabicPeriod"/>
            </a:pPr>
            <a:r>
              <a:rPr lang="en-US" sz="2000" dirty="0" smtClean="0">
                <a:cs typeface="Arial" panose="020B0604020202020204" pitchFamily="34" charset="0"/>
              </a:rPr>
              <a:t>To provide a state-of-the-art, sustainable, and affordable online MOOC/SPOC hosting platform that offers free high quality online MOOCs/SPOCs provided by the best local and foreign universities, government agencies, companies and other respected institutions. </a:t>
            </a:r>
          </a:p>
          <a:p>
            <a:pPr algn="just">
              <a:buFont typeface="+mj-lt"/>
              <a:buAutoNum type="arabicPeriod"/>
            </a:pPr>
            <a:r>
              <a:rPr lang="en-US" sz="2000" dirty="0" smtClean="0">
                <a:cs typeface="Arial" panose="020B0604020202020204" pitchFamily="34" charset="0"/>
              </a:rPr>
              <a:t>To help democratize education and improve life-skills of Indonesians spread out in Indonesian archipelago.</a:t>
            </a:r>
            <a:endParaRPr lang="en-US" sz="2000" dirty="0">
              <a:cs typeface="Arial" panose="020B0604020202020204" pitchFamily="34" charset="0"/>
            </a:endParaRPr>
          </a:p>
        </p:txBody>
      </p:sp>
      <p:sp>
        <p:nvSpPr>
          <p:cNvPr id="8" name="Title 6"/>
          <p:cNvSpPr txBox="1">
            <a:spLocks/>
          </p:cNvSpPr>
          <p:nvPr/>
        </p:nvSpPr>
        <p:spPr>
          <a:xfrm>
            <a:off x="540826" y="343584"/>
            <a:ext cx="8077200" cy="1437962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smtClean="0">
                <a:solidFill>
                  <a:srgbClr val="204696"/>
                </a:solidFill>
              </a:rPr>
              <a:t>VISION AND MISSION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20786" y="2202017"/>
            <a:ext cx="1211774" cy="109490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Font typeface="Wingdings 2" charset="2"/>
              <a:buNone/>
            </a:pPr>
            <a:r>
              <a:rPr lang="en-US" sz="2000" b="1" dirty="0" smtClean="0">
                <a:cs typeface="Arial" panose="020B0604020202020204" pitchFamily="34" charset="0"/>
              </a:rPr>
              <a:t>VISION</a:t>
            </a:r>
            <a:endParaRPr lang="en-US" sz="2000" dirty="0" smtClean="0">
              <a:cs typeface="Arial" panose="020B0604020202020204" pitchFamily="34" charset="0"/>
            </a:endParaRPr>
          </a:p>
          <a:p>
            <a:pPr marL="0" indent="0" algn="just">
              <a:lnSpc>
                <a:spcPct val="110000"/>
              </a:lnSpc>
              <a:spcBef>
                <a:spcPts val="0"/>
              </a:spcBef>
              <a:buFont typeface="Wingdings 2" charset="2"/>
              <a:buNone/>
            </a:pP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98120" y="3505200"/>
            <a:ext cx="1346200" cy="109490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Font typeface="Wingdings 2" charset="2"/>
              <a:buNone/>
            </a:pPr>
            <a:r>
              <a:rPr lang="en-US" sz="2000" b="1" dirty="0" smtClean="0">
                <a:cs typeface="Arial" panose="020B0604020202020204" pitchFamily="34" charset="0"/>
              </a:rPr>
              <a:t>MISSION</a:t>
            </a:r>
            <a:endParaRPr lang="en-US" sz="2000" dirty="0" smtClean="0">
              <a:cs typeface="Arial" panose="020B0604020202020204" pitchFamily="34" charset="0"/>
            </a:endParaRPr>
          </a:p>
          <a:p>
            <a:pPr marL="0" indent="0" algn="just">
              <a:lnSpc>
                <a:spcPct val="110000"/>
              </a:lnSpc>
              <a:spcBef>
                <a:spcPts val="0"/>
              </a:spcBef>
              <a:buFont typeface="Wingdings 2" charset="2"/>
              <a:buNone/>
            </a:pP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224365"/>
            <a:ext cx="1276762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3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566226" y="2340605"/>
            <a:ext cx="3858454" cy="4109721"/>
          </a:xfrm>
          <a:prstGeom prst="foldedCorner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8000" b="1" dirty="0" smtClean="0">
                <a:solidFill>
                  <a:srgbClr val="FF0000"/>
                </a:solidFill>
                <a:cs typeface="Arial" panose="020B0604020202020204" pitchFamily="34" charset="0"/>
              </a:rPr>
              <a:t>Challenges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−"/>
            </a:pPr>
            <a:r>
              <a:rPr lang="en-US" sz="6400" dirty="0">
                <a:solidFill>
                  <a:schemeClr val="bg1"/>
                </a:solidFill>
                <a:cs typeface="Arial" panose="020B0604020202020204" pitchFamily="34" charset="0"/>
              </a:rPr>
              <a:t>Need for economic growth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−"/>
            </a:pPr>
            <a:r>
              <a:rPr lang="en-US" sz="6400" dirty="0">
                <a:solidFill>
                  <a:schemeClr val="bg1"/>
                </a:solidFill>
                <a:cs typeface="Arial" panose="020B0604020202020204" pitchFamily="34" charset="0"/>
              </a:rPr>
              <a:t>Need to create job opportunities (entrepreneurs)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−"/>
            </a:pPr>
            <a:r>
              <a:rPr lang="en-US" sz="6400" dirty="0">
                <a:solidFill>
                  <a:schemeClr val="bg1"/>
                </a:solidFill>
                <a:cs typeface="Arial" panose="020B0604020202020204" pitchFamily="34" charset="0"/>
              </a:rPr>
              <a:t>Need to be globally competitive (competition from neighboring countries)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−"/>
            </a:pPr>
            <a:r>
              <a:rPr lang="en-US" sz="6400" dirty="0">
                <a:solidFill>
                  <a:schemeClr val="bg1"/>
                </a:solidFill>
                <a:cs typeface="Arial" panose="020B0604020202020204" pitchFamily="34" charset="0"/>
              </a:rPr>
              <a:t>Limited access to high  education and training  in general (spread out in 17,000 islands and 34 provinces)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−"/>
            </a:pPr>
            <a:r>
              <a:rPr lang="en-US" sz="6400" dirty="0">
                <a:solidFill>
                  <a:schemeClr val="bg1"/>
                </a:solidFill>
                <a:cs typeface="Arial" panose="020B0604020202020204" pitchFamily="34" charset="0"/>
              </a:rPr>
              <a:t>Quantity and quality of human capital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−"/>
            </a:pPr>
            <a:r>
              <a:rPr lang="en-US" sz="6400" dirty="0">
                <a:solidFill>
                  <a:schemeClr val="bg1"/>
                </a:solidFill>
                <a:cs typeface="Arial" panose="020B0604020202020204" pitchFamily="34" charset="0"/>
              </a:rPr>
              <a:t>Teacher training (school, TVET and higher education)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−"/>
            </a:pPr>
            <a:r>
              <a:rPr lang="en-US" sz="6400" dirty="0">
                <a:solidFill>
                  <a:schemeClr val="bg1"/>
                </a:solidFill>
                <a:cs typeface="Arial" panose="020B0604020202020204" pitchFamily="34" charset="0"/>
              </a:rPr>
              <a:t>Skills/competency and aptitude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6400" dirty="0" smtClean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algn="just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−"/>
            </a:pPr>
            <a:endParaRPr lang="en-US" sz="18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95132" y="2357116"/>
            <a:ext cx="3853374" cy="4076701"/>
          </a:xfrm>
          <a:prstGeom prst="foldedCorner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2400" b="1" dirty="0" smtClean="0">
                <a:cs typeface="Arial" panose="020B0604020202020204" pitchFamily="34" charset="0"/>
              </a:rPr>
              <a:t>Opportunities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−"/>
            </a:pPr>
            <a:r>
              <a:rPr lang="en-US" sz="1900" dirty="0" smtClean="0">
                <a:solidFill>
                  <a:schemeClr val="bg1"/>
                </a:solidFill>
                <a:cs typeface="Arial" panose="020B0604020202020204" pitchFamily="34" charset="0"/>
              </a:rPr>
              <a:t>Rapid changes in ITE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−"/>
            </a:pPr>
            <a:r>
              <a:rPr lang="en-US" sz="1900" dirty="0" smtClean="0">
                <a:solidFill>
                  <a:schemeClr val="bg1"/>
                </a:solidFill>
                <a:cs typeface="Arial" panose="020B0604020202020204" pitchFamily="34" charset="0"/>
              </a:rPr>
              <a:t>Indonesia is one of the countries with highest internet users (69 million cellular phone users in 2016, compared to 27 million in 2013)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−"/>
            </a:pPr>
            <a:r>
              <a:rPr lang="en-US" sz="1900" dirty="0">
                <a:solidFill>
                  <a:schemeClr val="bg1"/>
                </a:solidFill>
                <a:cs typeface="Arial" panose="020B0604020202020204" pitchFamily="34" charset="0"/>
              </a:rPr>
              <a:t>D</a:t>
            </a:r>
            <a:r>
              <a:rPr lang="en-US" sz="1900" dirty="0" smtClean="0">
                <a:solidFill>
                  <a:schemeClr val="bg1"/>
                </a:solidFill>
                <a:cs typeface="Arial" panose="020B0604020202020204" pitchFamily="34" charset="0"/>
              </a:rPr>
              <a:t>emographic bonus in 2025 to 2035 (number </a:t>
            </a:r>
            <a:r>
              <a:rPr lang="en-US" sz="1900" dirty="0">
                <a:solidFill>
                  <a:schemeClr val="bg1"/>
                </a:solidFill>
                <a:cs typeface="Arial" panose="020B0604020202020204" pitchFamily="34" charset="0"/>
              </a:rPr>
              <a:t>of people within the productive age bracket is higher than the number of elderly people </a:t>
            </a:r>
            <a:r>
              <a:rPr lang="en-US" sz="1900" dirty="0" smtClean="0">
                <a:solidFill>
                  <a:schemeClr val="bg1"/>
                </a:solidFill>
                <a:cs typeface="Arial" panose="020B0604020202020204" pitchFamily="34" charset="0"/>
              </a:rPr>
              <a:t>and </a:t>
            </a:r>
            <a:r>
              <a:rPr lang="en-US" sz="1900" dirty="0">
                <a:solidFill>
                  <a:schemeClr val="bg1"/>
                </a:solidFill>
                <a:cs typeface="Arial" panose="020B0604020202020204" pitchFamily="34" charset="0"/>
              </a:rPr>
              <a:t>children</a:t>
            </a:r>
            <a:r>
              <a:rPr lang="en-US" sz="1800" dirty="0">
                <a:solidFill>
                  <a:schemeClr val="bg1"/>
                </a:solidFill>
                <a:cs typeface="Arial" panose="020B0604020202020204" pitchFamily="34" charset="0"/>
              </a:rPr>
              <a:t>)</a:t>
            </a:r>
            <a:endParaRPr lang="en-US" sz="1800" dirty="0" smtClean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Title 6"/>
          <p:cNvSpPr txBox="1">
            <a:spLocks/>
          </p:cNvSpPr>
          <p:nvPr/>
        </p:nvSpPr>
        <p:spPr>
          <a:xfrm>
            <a:off x="540826" y="343584"/>
            <a:ext cx="8077200" cy="1437962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smtClean="0">
                <a:solidFill>
                  <a:srgbClr val="204696"/>
                </a:solidFill>
              </a:rPr>
              <a:t>WHY MOOC FOR INDONESIA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224365"/>
            <a:ext cx="1276762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07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815865" y="2101466"/>
            <a:ext cx="2819400" cy="2282434"/>
            <a:chOff x="476250" y="1685104"/>
            <a:chExt cx="2438399" cy="2223501"/>
          </a:xfrm>
        </p:grpSpPr>
        <p:sp>
          <p:nvSpPr>
            <p:cNvPr id="8" name="Rectangle 7"/>
            <p:cNvSpPr/>
            <p:nvPr/>
          </p:nvSpPr>
          <p:spPr>
            <a:xfrm>
              <a:off x="1900375" y="3524590"/>
              <a:ext cx="1012334" cy="3840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Monotype Corsiva" panose="03010101010201010101" pitchFamily="66" charset="0"/>
                </a:rPr>
                <a:t>Visit to </a:t>
              </a:r>
              <a:r>
                <a:rPr lang="en-US" dirty="0" smtClean="0">
                  <a:latin typeface="Monotype Corsiva" panose="03010101010201010101" pitchFamily="66" charset="0"/>
                </a:rPr>
                <a:t>edX</a:t>
              </a:r>
              <a:endParaRPr lang="en-US" dirty="0">
                <a:latin typeface="Monotype Corsiva" panose="03010101010201010101" pitchFamily="66" charset="0"/>
              </a:endParaRPr>
            </a:p>
          </p:txBody>
        </p:sp>
        <p:pic>
          <p:nvPicPr>
            <p:cNvPr id="10" name="Content Placeholder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6250" y="1685104"/>
              <a:ext cx="2438399" cy="1821000"/>
            </a:xfrm>
            <a:prstGeom prst="rect">
              <a:avLst/>
            </a:prstGeom>
            <a:ln w="19050">
              <a:solidFill>
                <a:srgbClr val="0070C0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2" name="Group 1"/>
          <p:cNvGrpSpPr/>
          <p:nvPr/>
        </p:nvGrpSpPr>
        <p:grpSpPr>
          <a:xfrm>
            <a:off x="4800600" y="2101466"/>
            <a:ext cx="3169822" cy="2443606"/>
            <a:chOff x="4012158" y="2872810"/>
            <a:chExt cx="4102394" cy="3682867"/>
          </a:xfrm>
        </p:grpSpPr>
        <p:sp>
          <p:nvSpPr>
            <p:cNvPr id="14" name="Rectangle 13"/>
            <p:cNvSpPr/>
            <p:nvPr/>
          </p:nvSpPr>
          <p:spPr>
            <a:xfrm>
              <a:off x="4012158" y="5581563"/>
              <a:ext cx="4102394" cy="9741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>
                  <a:latin typeface="Monotype Corsiva" panose="03010101010201010101" pitchFamily="66" charset="0"/>
                </a:rPr>
                <a:t>With </a:t>
              </a:r>
              <a:r>
                <a:rPr lang="en-US" dirty="0" smtClean="0">
                  <a:latin typeface="Monotype Corsiva" panose="03010101010201010101" pitchFamily="66" charset="0"/>
                </a:rPr>
                <a:t>Minister Muhammad Nasir</a:t>
              </a:r>
            </a:p>
            <a:p>
              <a:endParaRPr lang="en-US" dirty="0">
                <a:latin typeface="Monotype Corsiva" panose="03010101010201010101" pitchFamily="66" charset="0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4501290" y="2872810"/>
              <a:ext cx="3550496" cy="2639572"/>
              <a:chOff x="457200" y="2497486"/>
              <a:chExt cx="3653086" cy="3137298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457200" y="4514627"/>
                <a:ext cx="332990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Monotype Corsiva" panose="03010101010201010101" pitchFamily="66" charset="0"/>
                  </a:rPr>
                  <a:t>With the 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Monotype Corsiva" panose="03010101010201010101" pitchFamily="66" charset="0"/>
                  </a:rPr>
                  <a:t>Minister </a:t>
                </a: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Monotype Corsiva" panose="03010101010201010101" pitchFamily="66" charset="0"/>
                  </a:rPr>
                  <a:t>of 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Monotype Corsiva" panose="03010101010201010101" pitchFamily="66" charset="0"/>
                  </a:rPr>
                  <a:t>Research, Technology and Higher Education Indonesia, Mr</a:t>
                </a: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Monotype Corsiva" panose="03010101010201010101" pitchFamily="66" charset="0"/>
                  </a:rPr>
                  <a:t>. Muhammad Nasir</a:t>
                </a:r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7200" y="2497486"/>
                <a:ext cx="3653086" cy="3137298"/>
              </a:xfrm>
              <a:prstGeom prst="rect">
                <a:avLst/>
              </a:prstGeom>
              <a:ln w="19050">
                <a:solidFill>
                  <a:srgbClr val="0070C0"/>
                </a:solidFill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  <p:grpSp>
        <p:nvGrpSpPr>
          <p:cNvPr id="3" name="Group 2"/>
          <p:cNvGrpSpPr/>
          <p:nvPr/>
        </p:nvGrpSpPr>
        <p:grpSpPr>
          <a:xfrm>
            <a:off x="853668" y="4470320"/>
            <a:ext cx="2819399" cy="2377520"/>
            <a:chOff x="530900" y="2895600"/>
            <a:chExt cx="3701799" cy="3410690"/>
          </a:xfrm>
        </p:grpSpPr>
        <p:pic>
          <p:nvPicPr>
            <p:cNvPr id="18" name="Picture 2" descr="D:\Winda\File Sekretaris\File IndonesiaX\Library Whatsapp\WA Photos\IMG-20150623-WA0002.jp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900" y="2895600"/>
              <a:ext cx="3701799" cy="2483491"/>
            </a:xfrm>
            <a:prstGeom prst="rect">
              <a:avLst/>
            </a:prstGeom>
            <a:ln w="19050">
              <a:solidFill>
                <a:srgbClr val="0070C0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/>
          </p:spPr>
        </p:pic>
        <p:sp>
          <p:nvSpPr>
            <p:cNvPr id="19" name="Rectangle 18"/>
            <p:cNvSpPr/>
            <p:nvPr/>
          </p:nvSpPr>
          <p:spPr>
            <a:xfrm>
              <a:off x="1047562" y="5379091"/>
              <a:ext cx="3182193" cy="9271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>
                  <a:latin typeface="Monotype Corsiva" panose="03010101010201010101" pitchFamily="66" charset="0"/>
                </a:rPr>
                <a:t>Meeting with University </a:t>
              </a:r>
            </a:p>
            <a:p>
              <a:pPr algn="r"/>
              <a:r>
                <a:rPr lang="en-US" dirty="0" smtClean="0">
                  <a:latin typeface="Monotype Corsiva" panose="03010101010201010101" pitchFamily="66" charset="0"/>
                </a:rPr>
                <a:t>of Indonesia </a:t>
              </a:r>
              <a:endParaRPr lang="en-US" dirty="0">
                <a:latin typeface="Monotype Corsiva" panose="03010101010201010101" pitchFamily="66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098207" y="4470320"/>
            <a:ext cx="2872215" cy="2402838"/>
            <a:chOff x="4380231" y="829565"/>
            <a:chExt cx="3980094" cy="2518009"/>
          </a:xfrm>
        </p:grpSpPr>
        <p:sp>
          <p:nvSpPr>
            <p:cNvPr id="21" name="Rectangle 20"/>
            <p:cNvSpPr/>
            <p:nvPr/>
          </p:nvSpPr>
          <p:spPr>
            <a:xfrm>
              <a:off x="4380231" y="2670264"/>
              <a:ext cx="3980094" cy="677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>
                  <a:latin typeface="Monotype Corsiva" panose="03010101010201010101" pitchFamily="66" charset="0"/>
                </a:rPr>
                <a:t>MoU Signing ceremony with ITB</a:t>
              </a:r>
              <a:endParaRPr lang="en-US" dirty="0">
                <a:latin typeface="Monotype Corsiva" panose="03010101010201010101" pitchFamily="66" charset="0"/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98591" y="829565"/>
              <a:ext cx="3770912" cy="1855798"/>
            </a:xfrm>
            <a:prstGeom prst="rect">
              <a:avLst/>
            </a:prstGeom>
            <a:ln w="19050">
              <a:solidFill>
                <a:srgbClr val="0070C0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5" name="Title 6"/>
          <p:cNvSpPr txBox="1">
            <a:spLocks/>
          </p:cNvSpPr>
          <p:nvPr/>
        </p:nvSpPr>
        <p:spPr>
          <a:xfrm>
            <a:off x="540826" y="343584"/>
            <a:ext cx="8077200" cy="1437962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smtClean="0">
                <a:solidFill>
                  <a:srgbClr val="204696"/>
                </a:solidFill>
              </a:rPr>
              <a:t>HOW WE EVOLVE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224365"/>
            <a:ext cx="1276762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759602" y="1760083"/>
            <a:ext cx="3628717" cy="2485335"/>
            <a:chOff x="597249" y="2872811"/>
            <a:chExt cx="3877012" cy="3719922"/>
          </a:xfrm>
        </p:grpSpPr>
        <p:sp>
          <p:nvSpPr>
            <p:cNvPr id="13" name="Rectangle 12"/>
            <p:cNvSpPr/>
            <p:nvPr/>
          </p:nvSpPr>
          <p:spPr>
            <a:xfrm>
              <a:off x="597249" y="5625338"/>
              <a:ext cx="3877012" cy="9673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Monotype Corsiva" panose="03010101010201010101" pitchFamily="66" charset="0"/>
                </a:rPr>
                <a:t>With the </a:t>
              </a:r>
              <a:r>
                <a:rPr lang="en-US" dirty="0" smtClean="0">
                  <a:latin typeface="Monotype Corsiva" panose="03010101010201010101" pitchFamily="66" charset="0"/>
                </a:rPr>
                <a:t>President Director of BNI, </a:t>
              </a:r>
            </a:p>
            <a:p>
              <a:r>
                <a:rPr lang="en-US" dirty="0" smtClean="0">
                  <a:latin typeface="Monotype Corsiva" panose="03010101010201010101" pitchFamily="66" charset="0"/>
                </a:rPr>
                <a:t>Mr. </a:t>
              </a:r>
              <a:r>
                <a:rPr lang="en-US" dirty="0" err="1" smtClean="0">
                  <a:latin typeface="Monotype Corsiva" panose="03010101010201010101" pitchFamily="66" charset="0"/>
                </a:rPr>
                <a:t>Achmad</a:t>
              </a:r>
              <a:r>
                <a:rPr lang="en-US" dirty="0" smtClean="0">
                  <a:latin typeface="Monotype Corsiva" panose="03010101010201010101" pitchFamily="66" charset="0"/>
                </a:rPr>
                <a:t> </a:t>
              </a:r>
              <a:r>
                <a:rPr lang="en-US" dirty="0" err="1" smtClean="0">
                  <a:latin typeface="Monotype Corsiva" panose="03010101010201010101" pitchFamily="66" charset="0"/>
                </a:rPr>
                <a:t>Baiquni</a:t>
              </a:r>
              <a:endParaRPr lang="en-US" dirty="0">
                <a:latin typeface="Monotype Corsiva" panose="03010101010201010101" pitchFamily="66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928" y="2872811"/>
              <a:ext cx="3419386" cy="270115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27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4" name="Group 3"/>
          <p:cNvGrpSpPr/>
          <p:nvPr/>
        </p:nvGrpSpPr>
        <p:grpSpPr>
          <a:xfrm>
            <a:off x="576386" y="4387117"/>
            <a:ext cx="3298194" cy="2549225"/>
            <a:chOff x="3650752" y="1303220"/>
            <a:chExt cx="3298194" cy="2549225"/>
          </a:xfrm>
        </p:grpSpPr>
        <p:pic>
          <p:nvPicPr>
            <p:cNvPr id="1026" name="Picture 2" descr="D:\Winda\File Sekretaris\File IndonesiaX\Administration\Library Whatsapp\WA Photos\IMG-20160601-WA0007.jp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8379" y="1303220"/>
              <a:ext cx="3190567" cy="184892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27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sp>
          <p:nvSpPr>
            <p:cNvPr id="15" name="Rectangle 14"/>
            <p:cNvSpPr/>
            <p:nvPr/>
          </p:nvSpPr>
          <p:spPr>
            <a:xfrm>
              <a:off x="3650752" y="3206114"/>
              <a:ext cx="321760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Monotype Corsiva" panose="03010101010201010101" pitchFamily="66" charset="0"/>
                </a:rPr>
                <a:t>With </a:t>
              </a:r>
              <a:r>
                <a:rPr lang="en-US" dirty="0" smtClean="0">
                  <a:latin typeface="Monotype Corsiva" panose="03010101010201010101" pitchFamily="66" charset="0"/>
                </a:rPr>
                <a:t>Governor of Bank Indonesia, Mr</a:t>
              </a:r>
              <a:r>
                <a:rPr lang="en-US" dirty="0">
                  <a:latin typeface="Monotype Corsiva" panose="03010101010201010101" pitchFamily="66" charset="0"/>
                </a:rPr>
                <a:t>. Agus D.W. </a:t>
              </a:r>
              <a:r>
                <a:rPr lang="en-US" dirty="0" err="1" smtClean="0">
                  <a:latin typeface="Monotype Corsiva" panose="03010101010201010101" pitchFamily="66" charset="0"/>
                </a:rPr>
                <a:t>Martowardojo</a:t>
              </a:r>
              <a:endParaRPr lang="en-US" dirty="0" smtClean="0">
                <a:latin typeface="Monotype Corsiva" panose="03010101010201010101" pitchFamily="66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724042" y="4387117"/>
            <a:ext cx="3843184" cy="2535108"/>
            <a:chOff x="4764651" y="4091654"/>
            <a:chExt cx="3843184" cy="2535108"/>
          </a:xfrm>
        </p:grpSpPr>
        <p:pic>
          <p:nvPicPr>
            <p:cNvPr id="1027" name="Picture 3" descr="D:\Winda\File Sekretaris\File IndonesiaX\Administration\Library Whatsapp\WA Photos\IMG-20160525-WA0022.jp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7153" y="4091654"/>
              <a:ext cx="3224980" cy="183481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27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sp>
          <p:nvSpPr>
            <p:cNvPr id="16" name="Rectangle 15"/>
            <p:cNvSpPr/>
            <p:nvPr/>
          </p:nvSpPr>
          <p:spPr>
            <a:xfrm>
              <a:off x="4764651" y="5980431"/>
              <a:ext cx="384318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Monotype Corsiva" panose="03010101010201010101" pitchFamily="66" charset="0"/>
                </a:rPr>
                <a:t>With </a:t>
              </a:r>
              <a:r>
                <a:rPr lang="en-US" dirty="0" smtClean="0">
                  <a:latin typeface="Monotype Corsiva" panose="03010101010201010101" pitchFamily="66" charset="0"/>
                </a:rPr>
                <a:t>the Chairman of Indonesia Financial Services Authority , Mr. </a:t>
              </a:r>
              <a:r>
                <a:rPr lang="en-US" dirty="0" err="1" smtClean="0">
                  <a:latin typeface="Monotype Corsiva" panose="03010101010201010101" pitchFamily="66" charset="0"/>
                </a:rPr>
                <a:t>Muliaman</a:t>
              </a:r>
              <a:r>
                <a:rPr lang="en-US" dirty="0" smtClean="0">
                  <a:latin typeface="Monotype Corsiva" panose="03010101010201010101" pitchFamily="66" charset="0"/>
                </a:rPr>
                <a:t> </a:t>
              </a:r>
              <a:r>
                <a:rPr lang="en-US" dirty="0" err="1" smtClean="0">
                  <a:latin typeface="Monotype Corsiva" panose="03010101010201010101" pitchFamily="66" charset="0"/>
                </a:rPr>
                <a:t>Hadad</a:t>
              </a:r>
              <a:endParaRPr lang="en-US" dirty="0">
                <a:latin typeface="Monotype Corsiva" panose="03010101010201010101" pitchFamily="66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40826" y="1760083"/>
            <a:ext cx="3375844" cy="2521177"/>
            <a:chOff x="782998" y="1324879"/>
            <a:chExt cx="3375844" cy="2521177"/>
          </a:xfrm>
        </p:grpSpPr>
        <p:pic>
          <p:nvPicPr>
            <p:cNvPr id="1028" name="Picture 4" descr="D:\Winda\File Sekretaris\File IndonesiaX\Administration\Library Whatsapp\WA Photos\IMG-20160518-WA0018.jp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1324879"/>
              <a:ext cx="3224980" cy="183481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27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sp>
          <p:nvSpPr>
            <p:cNvPr id="17" name="Rectangle 16"/>
            <p:cNvSpPr/>
            <p:nvPr/>
          </p:nvSpPr>
          <p:spPr>
            <a:xfrm>
              <a:off x="782998" y="3199725"/>
              <a:ext cx="337584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Monotype Corsiva" panose="03010101010201010101" pitchFamily="66" charset="0"/>
                </a:rPr>
                <a:t>With </a:t>
              </a:r>
              <a:r>
                <a:rPr lang="en-US" dirty="0" smtClean="0">
                  <a:latin typeface="Monotype Corsiva" panose="03010101010201010101" pitchFamily="66" charset="0"/>
                </a:rPr>
                <a:t>the President Director of Indonesia Stock Exchange, Mr. Tito </a:t>
              </a:r>
              <a:r>
                <a:rPr lang="en-US" dirty="0">
                  <a:latin typeface="Monotype Corsiva" panose="03010101010201010101" pitchFamily="66" charset="0"/>
                </a:rPr>
                <a:t> S</a:t>
              </a:r>
            </a:p>
          </p:txBody>
        </p:sp>
      </p:grpSp>
      <p:sp>
        <p:nvSpPr>
          <p:cNvPr id="18" name="Title 6"/>
          <p:cNvSpPr txBox="1">
            <a:spLocks/>
          </p:cNvSpPr>
          <p:nvPr/>
        </p:nvSpPr>
        <p:spPr>
          <a:xfrm>
            <a:off x="540826" y="343584"/>
            <a:ext cx="8077200" cy="1437962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smtClean="0">
                <a:solidFill>
                  <a:srgbClr val="204696"/>
                </a:solidFill>
              </a:rPr>
              <a:t>HOW WE EVOLVE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224365"/>
            <a:ext cx="1276762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18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6"/>
          <p:cNvSpPr txBox="1">
            <a:spLocks/>
          </p:cNvSpPr>
          <p:nvPr/>
        </p:nvSpPr>
        <p:spPr>
          <a:xfrm>
            <a:off x="762000" y="408801"/>
            <a:ext cx="6553200" cy="1020762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smtClean="0">
                <a:solidFill>
                  <a:srgbClr val="3D6AA1"/>
                </a:solidFill>
              </a:rPr>
              <a:t>OUR ADVISORY COUNCIL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224365"/>
            <a:ext cx="1276762" cy="838200"/>
          </a:xfrm>
          <a:prstGeom prst="rect">
            <a:avLst/>
          </a:prstGeom>
        </p:spPr>
      </p:pic>
      <p:pic>
        <p:nvPicPr>
          <p:cNvPr id="10" name="Picture 2" descr="C:\Users\winda.anggraini\AppData\Local\Microsoft\Windows\Temporary Internet Files\Content.Outlook\KBVEXBXA\advisory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10499" y="2362200"/>
            <a:ext cx="2130039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winda.anggraini\AppData\Local\Microsoft\Windows\Temporary Internet Files\Content.Outlook\KBVEXBXA\advisory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1245"/>
          <a:stretch/>
        </p:blipFill>
        <p:spPr bwMode="auto">
          <a:xfrm>
            <a:off x="2971800" y="2362200"/>
            <a:ext cx="5177699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36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6"/>
          <p:cNvSpPr txBox="1">
            <a:spLocks/>
          </p:cNvSpPr>
          <p:nvPr/>
        </p:nvSpPr>
        <p:spPr>
          <a:xfrm>
            <a:off x="762000" y="408801"/>
            <a:ext cx="6553200" cy="1020762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smtClean="0">
                <a:solidFill>
                  <a:srgbClr val="3D6AA1"/>
                </a:solidFill>
              </a:rPr>
              <a:t>OUR PARTNERS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224365"/>
            <a:ext cx="1276762" cy="838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57400"/>
            <a:ext cx="5638800" cy="459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86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9ECD33"/>
      </a:accent1>
      <a:accent2>
        <a:srgbClr val="E19933"/>
      </a:accent2>
      <a:accent3>
        <a:srgbClr val="DC5D3D"/>
      </a:accent3>
      <a:accent4>
        <a:srgbClr val="A967CB"/>
      </a:accent4>
      <a:accent5>
        <a:srgbClr val="5EA5DD"/>
      </a:accent5>
      <a:accent6>
        <a:srgbClr val="44BEA9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2997</TotalTime>
  <Words>910</Words>
  <Application>Microsoft Office PowerPoint</Application>
  <PresentationFormat>On-screen Show (4:3)</PresentationFormat>
  <Paragraphs>173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Century Gothic</vt:lpstr>
      <vt:lpstr>Monotype Corsiva</vt:lpstr>
      <vt:lpstr>Trebuchet MS</vt:lpstr>
      <vt:lpstr>Wingdings</vt:lpstr>
      <vt:lpstr>Wingdings 2</vt:lpstr>
      <vt:lpstr>Quotable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Ross</dc:creator>
  <cp:lastModifiedBy>User</cp:lastModifiedBy>
  <cp:revision>365</cp:revision>
  <cp:lastPrinted>2017-01-25T10:37:21Z</cp:lastPrinted>
  <dcterms:created xsi:type="dcterms:W3CDTF">2014-06-06T02:42:51Z</dcterms:created>
  <dcterms:modified xsi:type="dcterms:W3CDTF">2017-05-05T06:13:31Z</dcterms:modified>
</cp:coreProperties>
</file>